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4"/>
  </p:sldMasterIdLst>
  <p:notesMasterIdLst>
    <p:notesMasterId r:id="rId26"/>
  </p:notesMasterIdLst>
  <p:handoutMasterIdLst>
    <p:handoutMasterId r:id="rId27"/>
  </p:handoutMasterIdLst>
  <p:sldIdLst>
    <p:sldId id="258" r:id="rId5"/>
    <p:sldId id="284" r:id="rId6"/>
    <p:sldId id="261" r:id="rId7"/>
    <p:sldId id="286" r:id="rId8"/>
    <p:sldId id="262" r:id="rId9"/>
    <p:sldId id="438" r:id="rId10"/>
    <p:sldId id="297" r:id="rId11"/>
    <p:sldId id="263" r:id="rId12"/>
    <p:sldId id="264" r:id="rId13"/>
    <p:sldId id="293" r:id="rId14"/>
    <p:sldId id="287" r:id="rId15"/>
    <p:sldId id="296" r:id="rId16"/>
    <p:sldId id="266" r:id="rId17"/>
    <p:sldId id="267" r:id="rId18"/>
    <p:sldId id="270" r:id="rId19"/>
    <p:sldId id="271" r:id="rId20"/>
    <p:sldId id="272" r:id="rId21"/>
    <p:sldId id="298" r:id="rId22"/>
    <p:sldId id="275" r:id="rId23"/>
    <p:sldId id="280" r:id="rId24"/>
    <p:sldId id="29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6856A81-428C-4E2C-9CB6-94EEBEBDDF5D}">
          <p14:sldIdLst>
            <p14:sldId id="258"/>
          </p14:sldIdLst>
        </p14:section>
        <p14:section name="Untitled Section" id="{445B62CF-2519-4897-9A2C-98286470FFA9}">
          <p14:sldIdLst>
            <p14:sldId id="284"/>
            <p14:sldId id="261"/>
            <p14:sldId id="286"/>
            <p14:sldId id="262"/>
            <p14:sldId id="438"/>
            <p14:sldId id="297"/>
            <p14:sldId id="263"/>
            <p14:sldId id="264"/>
            <p14:sldId id="293"/>
            <p14:sldId id="287"/>
            <p14:sldId id="296"/>
            <p14:sldId id="266"/>
            <p14:sldId id="267"/>
            <p14:sldId id="270"/>
            <p14:sldId id="271"/>
            <p14:sldId id="272"/>
            <p14:sldId id="298"/>
            <p14:sldId id="275"/>
            <p14:sldId id="280"/>
            <p14:sldId id="29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3"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52417" autoAdjust="0"/>
  </p:normalViewPr>
  <p:slideViewPr>
    <p:cSldViewPr snapToGrid="0">
      <p:cViewPr varScale="1">
        <p:scale>
          <a:sx n="54" d="100"/>
          <a:sy n="54" d="100"/>
        </p:scale>
        <p:origin x="725" y="-403"/>
      </p:cViewPr>
      <p:guideLst/>
    </p:cSldViewPr>
  </p:slideViewPr>
  <p:notesTextViewPr>
    <p:cViewPr>
      <p:scale>
        <a:sx n="1" d="1"/>
        <a:sy n="1" d="1"/>
      </p:scale>
      <p:origin x="0" y="0"/>
    </p:cViewPr>
  </p:notesTextViewPr>
  <p:sorterViewPr>
    <p:cViewPr>
      <p:scale>
        <a:sx n="100" d="100"/>
        <a:sy n="100" d="100"/>
      </p:scale>
      <p:origin x="0" y="-288"/>
    </p:cViewPr>
  </p:sorterViewPr>
  <p:notesViewPr>
    <p:cSldViewPr snapToGrid="0">
      <p:cViewPr>
        <p:scale>
          <a:sx n="50" d="100"/>
          <a:sy n="50" d="100"/>
        </p:scale>
        <p:origin x="3403" y="3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image" Target="../media/image22.png"/><Relationship Id="rId2" Type="http://schemas.microsoft.com/office/2011/relationships/chartColorStyle" Target="colors1.xml"/><Relationship Id="rId1" Type="http://schemas.microsoft.com/office/2011/relationships/chartStyle" Target="style1.xml"/><Relationship Id="rId6" Type="http://schemas.openxmlformats.org/officeDocument/2006/relationships/chartUserShapes" Target="../drawings/drawing1.xml"/><Relationship Id="rId5" Type="http://schemas.openxmlformats.org/officeDocument/2006/relationships/package" Target="../embeddings/Microsoft_Excel_Worksheet.xlsx"/><Relationship Id="rId4" Type="http://schemas.openxmlformats.org/officeDocument/2006/relationships/image" Target="../media/image23.sv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3559322033898309E-3"/>
          <c:y val="1.4506769825918761E-2"/>
          <c:w val="0.97033898305084743"/>
          <c:h val="0.75010699218690502"/>
        </c:manualLayout>
      </c:layout>
      <c:pie3DChart>
        <c:varyColors val="1"/>
        <c:ser>
          <c:idx val="0"/>
          <c:order val="0"/>
          <c:tx>
            <c:strRef>
              <c:f>Sheet1!$B$1</c:f>
              <c:strCache>
                <c:ptCount val="1"/>
                <c:pt idx="0">
                  <c:v>Sales</c:v>
                </c:pt>
              </c:strCache>
            </c:strRef>
          </c:tx>
          <c:dPt>
            <c:idx val="0"/>
            <c:bubble3D val="0"/>
            <c:spPr>
              <a:gradFill rotWithShape="1">
                <a:gsLst>
                  <a:gs pos="0">
                    <a:schemeClr val="accent1">
                      <a:shade val="41000"/>
                      <a:shade val="85000"/>
                      <a:satMod val="130000"/>
                    </a:schemeClr>
                  </a:gs>
                  <a:gs pos="34000">
                    <a:schemeClr val="accent1">
                      <a:shade val="41000"/>
                      <a:shade val="87000"/>
                      <a:satMod val="125000"/>
                    </a:schemeClr>
                  </a:gs>
                  <a:gs pos="70000">
                    <a:schemeClr val="accent1">
                      <a:shade val="41000"/>
                      <a:tint val="100000"/>
                      <a:shade val="90000"/>
                      <a:satMod val="130000"/>
                    </a:schemeClr>
                  </a:gs>
                  <a:gs pos="100000">
                    <a:schemeClr val="accent1">
                      <a:shade val="41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1-1975-462B-8242-C91D9C2AB4D9}"/>
              </c:ext>
            </c:extLst>
          </c:dPt>
          <c:dPt>
            <c:idx val="1"/>
            <c:bubble3D val="0"/>
            <c:spPr>
              <a:gradFill rotWithShape="1">
                <a:gsLst>
                  <a:gs pos="0">
                    <a:schemeClr val="accent1">
                      <a:shade val="53000"/>
                      <a:shade val="85000"/>
                      <a:satMod val="130000"/>
                    </a:schemeClr>
                  </a:gs>
                  <a:gs pos="34000">
                    <a:schemeClr val="accent1">
                      <a:shade val="53000"/>
                      <a:shade val="87000"/>
                      <a:satMod val="125000"/>
                    </a:schemeClr>
                  </a:gs>
                  <a:gs pos="70000">
                    <a:schemeClr val="accent1">
                      <a:shade val="53000"/>
                      <a:tint val="100000"/>
                      <a:shade val="90000"/>
                      <a:satMod val="130000"/>
                    </a:schemeClr>
                  </a:gs>
                  <a:gs pos="100000">
                    <a:schemeClr val="accent1">
                      <a:shade val="53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3-1975-462B-8242-C91D9C2AB4D9}"/>
              </c:ext>
            </c:extLst>
          </c:dPt>
          <c:dPt>
            <c:idx val="2"/>
            <c:bubble3D val="0"/>
            <c:spPr>
              <a:gradFill rotWithShape="1">
                <a:gsLst>
                  <a:gs pos="0">
                    <a:schemeClr val="accent1">
                      <a:shade val="65000"/>
                      <a:shade val="85000"/>
                      <a:satMod val="130000"/>
                    </a:schemeClr>
                  </a:gs>
                  <a:gs pos="34000">
                    <a:schemeClr val="accent1">
                      <a:shade val="65000"/>
                      <a:shade val="87000"/>
                      <a:satMod val="125000"/>
                    </a:schemeClr>
                  </a:gs>
                  <a:gs pos="70000">
                    <a:schemeClr val="accent1">
                      <a:shade val="65000"/>
                      <a:tint val="100000"/>
                      <a:shade val="90000"/>
                      <a:satMod val="130000"/>
                    </a:schemeClr>
                  </a:gs>
                  <a:gs pos="100000">
                    <a:schemeClr val="accent1">
                      <a:shade val="65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5-1975-462B-8242-C91D9C2AB4D9}"/>
              </c:ext>
            </c:extLst>
          </c:dPt>
          <c:dPt>
            <c:idx val="3"/>
            <c:bubble3D val="0"/>
            <c:spPr>
              <a:gradFill rotWithShape="1">
                <a:gsLst>
                  <a:gs pos="0">
                    <a:schemeClr val="accent1">
                      <a:shade val="76000"/>
                      <a:shade val="85000"/>
                      <a:satMod val="130000"/>
                    </a:schemeClr>
                  </a:gs>
                  <a:gs pos="34000">
                    <a:schemeClr val="accent1">
                      <a:shade val="76000"/>
                      <a:shade val="87000"/>
                      <a:satMod val="125000"/>
                    </a:schemeClr>
                  </a:gs>
                  <a:gs pos="70000">
                    <a:schemeClr val="accent1">
                      <a:shade val="76000"/>
                      <a:tint val="100000"/>
                      <a:shade val="90000"/>
                      <a:satMod val="130000"/>
                    </a:schemeClr>
                  </a:gs>
                  <a:gs pos="100000">
                    <a:schemeClr val="accent1">
                      <a:shade val="76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7-1975-462B-8242-C91D9C2AB4D9}"/>
              </c:ext>
            </c:extLst>
          </c:dPt>
          <c:dPt>
            <c:idx val="4"/>
            <c:bubble3D val="0"/>
            <c:spPr>
              <a:gradFill rotWithShape="1">
                <a:gsLst>
                  <a:gs pos="0">
                    <a:schemeClr val="accent1">
                      <a:shade val="88000"/>
                      <a:shade val="85000"/>
                      <a:satMod val="130000"/>
                    </a:schemeClr>
                  </a:gs>
                  <a:gs pos="34000">
                    <a:schemeClr val="accent1">
                      <a:shade val="88000"/>
                      <a:shade val="87000"/>
                      <a:satMod val="125000"/>
                    </a:schemeClr>
                  </a:gs>
                  <a:gs pos="70000">
                    <a:schemeClr val="accent1">
                      <a:shade val="88000"/>
                      <a:tint val="100000"/>
                      <a:shade val="90000"/>
                      <a:satMod val="130000"/>
                    </a:schemeClr>
                  </a:gs>
                  <a:gs pos="100000">
                    <a:schemeClr val="accent1">
                      <a:shade val="88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3-DD9D-452F-B8CB-59F655E4A25B}"/>
              </c:ext>
            </c:extLst>
          </c:dPt>
          <c:dPt>
            <c:idx val="5"/>
            <c:bubble3D val="0"/>
            <c:spPr>
              <a:gradFill rotWithShape="1">
                <a:gsLst>
                  <a:gs pos="0">
                    <a:schemeClr val="accent1">
                      <a:shade val="85000"/>
                      <a:satMod val="130000"/>
                    </a:schemeClr>
                  </a:gs>
                  <a:gs pos="34000">
                    <a:schemeClr val="accent1">
                      <a:shade val="87000"/>
                      <a:satMod val="125000"/>
                    </a:schemeClr>
                  </a:gs>
                  <a:gs pos="70000">
                    <a:schemeClr val="accent1">
                      <a:tint val="100000"/>
                      <a:shade val="90000"/>
                      <a:satMod val="130000"/>
                    </a:schemeClr>
                  </a:gs>
                  <a:gs pos="100000">
                    <a:schemeClr val="accent1">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2-DD9D-452F-B8CB-59F655E4A25B}"/>
              </c:ext>
            </c:extLst>
          </c:dPt>
          <c:dPt>
            <c:idx val="6"/>
            <c:bubble3D val="0"/>
            <c:spPr>
              <a:gradFill rotWithShape="1">
                <a:gsLst>
                  <a:gs pos="0">
                    <a:schemeClr val="accent1">
                      <a:tint val="89000"/>
                      <a:shade val="85000"/>
                      <a:satMod val="130000"/>
                    </a:schemeClr>
                  </a:gs>
                  <a:gs pos="34000">
                    <a:schemeClr val="accent1">
                      <a:tint val="89000"/>
                      <a:shade val="87000"/>
                      <a:satMod val="125000"/>
                    </a:schemeClr>
                  </a:gs>
                  <a:gs pos="70000">
                    <a:schemeClr val="accent1">
                      <a:tint val="89000"/>
                      <a:tint val="100000"/>
                      <a:shade val="90000"/>
                      <a:satMod val="130000"/>
                    </a:schemeClr>
                  </a:gs>
                  <a:gs pos="100000">
                    <a:schemeClr val="accent1">
                      <a:tint val="89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1-DD9D-452F-B8CB-59F655E4A25B}"/>
              </c:ext>
            </c:extLst>
          </c:dPt>
          <c:dPt>
            <c:idx val="7"/>
            <c:bubble3D val="0"/>
            <c:spPr>
              <a:gradFill rotWithShape="1">
                <a:gsLst>
                  <a:gs pos="0">
                    <a:schemeClr val="accent1">
                      <a:tint val="77000"/>
                      <a:shade val="85000"/>
                      <a:satMod val="130000"/>
                    </a:schemeClr>
                  </a:gs>
                  <a:gs pos="34000">
                    <a:schemeClr val="accent1">
                      <a:tint val="77000"/>
                      <a:shade val="87000"/>
                      <a:satMod val="125000"/>
                    </a:schemeClr>
                  </a:gs>
                  <a:gs pos="70000">
                    <a:schemeClr val="accent1">
                      <a:tint val="77000"/>
                      <a:tint val="100000"/>
                      <a:shade val="90000"/>
                      <a:satMod val="130000"/>
                    </a:schemeClr>
                  </a:gs>
                  <a:gs pos="100000">
                    <a:schemeClr val="accent1">
                      <a:tint val="77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7-DD9D-452F-B8CB-59F655E4A25B}"/>
              </c:ext>
            </c:extLst>
          </c:dPt>
          <c:dPt>
            <c:idx val="8"/>
            <c:bubble3D val="0"/>
            <c:spPr>
              <a:gradFill rotWithShape="1">
                <a:gsLst>
                  <a:gs pos="0">
                    <a:schemeClr val="accent1">
                      <a:tint val="65000"/>
                      <a:shade val="85000"/>
                      <a:satMod val="130000"/>
                    </a:schemeClr>
                  </a:gs>
                  <a:gs pos="34000">
                    <a:schemeClr val="accent1">
                      <a:tint val="65000"/>
                      <a:shade val="87000"/>
                      <a:satMod val="125000"/>
                    </a:schemeClr>
                  </a:gs>
                  <a:gs pos="70000">
                    <a:schemeClr val="accent1">
                      <a:tint val="65000"/>
                      <a:tint val="100000"/>
                      <a:shade val="90000"/>
                      <a:satMod val="130000"/>
                    </a:schemeClr>
                  </a:gs>
                  <a:gs pos="100000">
                    <a:schemeClr val="accent1">
                      <a:tint val="65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6-DD9D-452F-B8CB-59F655E4A25B}"/>
              </c:ext>
            </c:extLst>
          </c:dPt>
          <c:dPt>
            <c:idx val="9"/>
            <c:bubble3D val="0"/>
            <c:spPr>
              <a:gradFill rotWithShape="1">
                <a:gsLst>
                  <a:gs pos="0">
                    <a:schemeClr val="accent1">
                      <a:tint val="54000"/>
                      <a:shade val="85000"/>
                      <a:satMod val="130000"/>
                    </a:schemeClr>
                  </a:gs>
                  <a:gs pos="34000">
                    <a:schemeClr val="accent1">
                      <a:tint val="54000"/>
                      <a:shade val="87000"/>
                      <a:satMod val="125000"/>
                    </a:schemeClr>
                  </a:gs>
                  <a:gs pos="70000">
                    <a:schemeClr val="accent1">
                      <a:tint val="54000"/>
                      <a:tint val="100000"/>
                      <a:shade val="90000"/>
                      <a:satMod val="130000"/>
                    </a:schemeClr>
                  </a:gs>
                  <a:gs pos="100000">
                    <a:schemeClr val="accent1">
                      <a:tint val="54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5-DD9D-452F-B8CB-59F655E4A25B}"/>
              </c:ext>
            </c:extLst>
          </c:dPt>
          <c:dPt>
            <c:idx val="10"/>
            <c:bubble3D val="0"/>
            <c:spPr>
              <a:gradFill rotWithShape="1">
                <a:gsLst>
                  <a:gs pos="0">
                    <a:schemeClr val="accent1">
                      <a:tint val="42000"/>
                      <a:shade val="85000"/>
                      <a:satMod val="130000"/>
                    </a:schemeClr>
                  </a:gs>
                  <a:gs pos="34000">
                    <a:schemeClr val="accent1">
                      <a:tint val="42000"/>
                      <a:shade val="87000"/>
                      <a:satMod val="125000"/>
                    </a:schemeClr>
                  </a:gs>
                  <a:gs pos="70000">
                    <a:schemeClr val="accent1">
                      <a:tint val="42000"/>
                      <a:tint val="100000"/>
                      <a:shade val="90000"/>
                      <a:satMod val="130000"/>
                    </a:schemeClr>
                  </a:gs>
                  <a:gs pos="100000">
                    <a:schemeClr val="accent1">
                      <a:tint val="42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4-DD9D-452F-B8CB-59F655E4A25B}"/>
              </c:ext>
            </c:extLst>
          </c:dPt>
          <c:dLbls>
            <c:spPr>
              <a:noFill/>
              <a:ln>
                <a:noFill/>
              </a:ln>
              <a:effectLst>
                <a:softEdge rad="25400"/>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Sheet1!$A$2:$A$12</c:f>
              <c:strCache>
                <c:ptCount val="11"/>
                <c:pt idx="0">
                  <c:v>CC Berești Bistrița</c:v>
                </c:pt>
                <c:pt idx="1">
                  <c:v>CC Faraoani</c:v>
                </c:pt>
                <c:pt idx="2">
                  <c:v>CCFilipeni</c:v>
                </c:pt>
                <c:pt idx="3">
                  <c:v>CC Mănăstirea Cașin</c:v>
                </c:pt>
                <c:pt idx="4">
                  <c:v>CC Palanca</c:v>
                </c:pt>
                <c:pt idx="5">
                  <c:v>CC Plopana</c:v>
                </c:pt>
                <c:pt idx="6">
                  <c:v>CC Podu Turcului</c:v>
                </c:pt>
                <c:pt idx="7">
                  <c:v>CC Ștefan cel Mare</c:v>
                </c:pt>
                <c:pt idx="8">
                  <c:v>CC Valea Seacă</c:v>
                </c:pt>
                <c:pt idx="9">
                  <c:v>Gugești</c:v>
                </c:pt>
                <c:pt idx="10">
                  <c:v>Odobești</c:v>
                </c:pt>
              </c:strCache>
            </c:strRef>
          </c:cat>
          <c:val>
            <c:numRef>
              <c:f>Sheet1!$B$2:$B$12</c:f>
              <c:numCache>
                <c:formatCode>General</c:formatCode>
                <c:ptCount val="11"/>
                <c:pt idx="0">
                  <c:v>167</c:v>
                </c:pt>
                <c:pt idx="1">
                  <c:v>164</c:v>
                </c:pt>
                <c:pt idx="2">
                  <c:v>167</c:v>
                </c:pt>
                <c:pt idx="3">
                  <c:v>131</c:v>
                </c:pt>
                <c:pt idx="4">
                  <c:v>153</c:v>
                </c:pt>
                <c:pt idx="5">
                  <c:v>138</c:v>
                </c:pt>
                <c:pt idx="6">
                  <c:v>104</c:v>
                </c:pt>
                <c:pt idx="7">
                  <c:v>142</c:v>
                </c:pt>
                <c:pt idx="8">
                  <c:v>134</c:v>
                </c:pt>
                <c:pt idx="9">
                  <c:v>261</c:v>
                </c:pt>
                <c:pt idx="10">
                  <c:v>238</c:v>
                </c:pt>
              </c:numCache>
            </c:numRef>
          </c:val>
          <c:extLst>
            <c:ext xmlns:c16="http://schemas.microsoft.com/office/drawing/2014/chart" uri="{C3380CC4-5D6E-409C-BE32-E72D297353CC}">
              <c16:uniqueId val="{00000008-1975-462B-8242-C91D9C2AB4D9}"/>
            </c:ext>
          </c:extLst>
        </c:ser>
        <c:dLbls>
          <c:dLblPos val="inEnd"/>
          <c:showLegendKey val="0"/>
          <c:showVal val="1"/>
          <c:showCatName val="0"/>
          <c:showSerName val="0"/>
          <c:showPercent val="0"/>
          <c:showBubbleSize val="0"/>
          <c:showLeaderLines val="1"/>
        </c:dLbls>
        <c:extLst>
          <c:ext xmlns:c15="http://schemas.microsoft.com/office/drawing/2012/chart" uri="{02D57815-91ED-43cb-92C2-25804820EDAC}">
            <c15:filteredPieSeries>
              <c15:ser>
                <c:idx val="1"/>
                <c:order val="1"/>
                <c:tx>
                  <c:strRef>
                    <c:extLst>
                      <c:ext uri="{02D57815-91ED-43cb-92C2-25804820EDAC}">
                        <c15:formulaRef>
                          <c15:sqref>Sheet1!$C$1</c15:sqref>
                        </c15:formulaRef>
                      </c:ext>
                    </c:extLst>
                    <c:strCache>
                      <c:ptCount val="1"/>
                      <c:pt idx="0">
                        <c:v>Column1</c:v>
                      </c:pt>
                    </c:strCache>
                  </c:strRef>
                </c:tx>
                <c:dPt>
                  <c:idx val="0"/>
                  <c:bubble3D val="0"/>
                  <c:spPr>
                    <a:gradFill rotWithShape="1">
                      <a:gsLst>
                        <a:gs pos="0">
                          <a:schemeClr val="accent1">
                            <a:shade val="41000"/>
                            <a:shade val="85000"/>
                            <a:satMod val="130000"/>
                          </a:schemeClr>
                        </a:gs>
                        <a:gs pos="34000">
                          <a:schemeClr val="accent1">
                            <a:shade val="41000"/>
                            <a:shade val="87000"/>
                            <a:satMod val="125000"/>
                          </a:schemeClr>
                        </a:gs>
                        <a:gs pos="70000">
                          <a:schemeClr val="accent1">
                            <a:shade val="41000"/>
                            <a:tint val="100000"/>
                            <a:shade val="90000"/>
                            <a:satMod val="130000"/>
                          </a:schemeClr>
                        </a:gs>
                        <a:gs pos="100000">
                          <a:schemeClr val="accent1">
                            <a:shade val="41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8-DD9D-452F-B8CB-59F655E4A25B}"/>
                    </c:ext>
                  </c:extLst>
                </c:dPt>
                <c:dPt>
                  <c:idx val="1"/>
                  <c:bubble3D val="0"/>
                  <c:spPr>
                    <a:gradFill rotWithShape="1">
                      <a:gsLst>
                        <a:gs pos="0">
                          <a:schemeClr val="accent1">
                            <a:shade val="53000"/>
                            <a:shade val="85000"/>
                            <a:satMod val="130000"/>
                          </a:schemeClr>
                        </a:gs>
                        <a:gs pos="34000">
                          <a:schemeClr val="accent1">
                            <a:shade val="53000"/>
                            <a:shade val="87000"/>
                            <a:satMod val="125000"/>
                          </a:schemeClr>
                        </a:gs>
                        <a:gs pos="70000">
                          <a:schemeClr val="accent1">
                            <a:shade val="53000"/>
                            <a:tint val="100000"/>
                            <a:shade val="90000"/>
                            <a:satMod val="130000"/>
                          </a:schemeClr>
                        </a:gs>
                        <a:gs pos="100000">
                          <a:schemeClr val="accent1">
                            <a:shade val="53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9-DD9D-452F-B8CB-59F655E4A25B}"/>
                    </c:ext>
                  </c:extLst>
                </c:dPt>
                <c:dPt>
                  <c:idx val="2"/>
                  <c:bubble3D val="0"/>
                  <c:spPr>
                    <a:gradFill rotWithShape="1">
                      <a:gsLst>
                        <a:gs pos="0">
                          <a:schemeClr val="accent1">
                            <a:shade val="65000"/>
                            <a:shade val="85000"/>
                            <a:satMod val="130000"/>
                          </a:schemeClr>
                        </a:gs>
                        <a:gs pos="34000">
                          <a:schemeClr val="accent1">
                            <a:shade val="65000"/>
                            <a:shade val="87000"/>
                            <a:satMod val="125000"/>
                          </a:schemeClr>
                        </a:gs>
                        <a:gs pos="70000">
                          <a:schemeClr val="accent1">
                            <a:shade val="65000"/>
                            <a:tint val="100000"/>
                            <a:shade val="90000"/>
                            <a:satMod val="130000"/>
                          </a:schemeClr>
                        </a:gs>
                        <a:gs pos="100000">
                          <a:schemeClr val="accent1">
                            <a:shade val="65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A-DD9D-452F-B8CB-59F655E4A25B}"/>
                    </c:ext>
                  </c:extLst>
                </c:dPt>
                <c:dPt>
                  <c:idx val="3"/>
                  <c:bubble3D val="0"/>
                  <c:spPr>
                    <a:gradFill rotWithShape="1">
                      <a:gsLst>
                        <a:gs pos="0">
                          <a:schemeClr val="accent1">
                            <a:shade val="76000"/>
                            <a:shade val="85000"/>
                            <a:satMod val="130000"/>
                          </a:schemeClr>
                        </a:gs>
                        <a:gs pos="34000">
                          <a:schemeClr val="accent1">
                            <a:shade val="76000"/>
                            <a:shade val="87000"/>
                            <a:satMod val="125000"/>
                          </a:schemeClr>
                        </a:gs>
                        <a:gs pos="70000">
                          <a:schemeClr val="accent1">
                            <a:shade val="76000"/>
                            <a:tint val="100000"/>
                            <a:shade val="90000"/>
                            <a:satMod val="130000"/>
                          </a:schemeClr>
                        </a:gs>
                        <a:gs pos="100000">
                          <a:schemeClr val="accent1">
                            <a:shade val="76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B-DD9D-452F-B8CB-59F655E4A25B}"/>
                    </c:ext>
                  </c:extLst>
                </c:dPt>
                <c:dPt>
                  <c:idx val="4"/>
                  <c:bubble3D val="0"/>
                  <c:spPr>
                    <a:gradFill rotWithShape="1">
                      <a:gsLst>
                        <a:gs pos="0">
                          <a:schemeClr val="accent1">
                            <a:shade val="88000"/>
                            <a:shade val="85000"/>
                            <a:satMod val="130000"/>
                          </a:schemeClr>
                        </a:gs>
                        <a:gs pos="34000">
                          <a:schemeClr val="accent1">
                            <a:shade val="88000"/>
                            <a:shade val="87000"/>
                            <a:satMod val="125000"/>
                          </a:schemeClr>
                        </a:gs>
                        <a:gs pos="70000">
                          <a:schemeClr val="accent1">
                            <a:shade val="88000"/>
                            <a:tint val="100000"/>
                            <a:shade val="90000"/>
                            <a:satMod val="130000"/>
                          </a:schemeClr>
                        </a:gs>
                        <a:gs pos="100000">
                          <a:schemeClr val="accent1">
                            <a:shade val="88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C-DD9D-452F-B8CB-59F655E4A25B}"/>
                    </c:ext>
                  </c:extLst>
                </c:dPt>
                <c:dPt>
                  <c:idx val="5"/>
                  <c:bubble3D val="0"/>
                  <c:spPr>
                    <a:gradFill rotWithShape="1">
                      <a:gsLst>
                        <a:gs pos="0">
                          <a:schemeClr val="accent1">
                            <a:shade val="85000"/>
                            <a:satMod val="130000"/>
                          </a:schemeClr>
                        </a:gs>
                        <a:gs pos="34000">
                          <a:schemeClr val="accent1">
                            <a:shade val="87000"/>
                            <a:satMod val="125000"/>
                          </a:schemeClr>
                        </a:gs>
                        <a:gs pos="70000">
                          <a:schemeClr val="accent1">
                            <a:tint val="100000"/>
                            <a:shade val="90000"/>
                            <a:satMod val="130000"/>
                          </a:schemeClr>
                        </a:gs>
                        <a:gs pos="100000">
                          <a:schemeClr val="accent1">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D-DD9D-452F-B8CB-59F655E4A25B}"/>
                    </c:ext>
                  </c:extLst>
                </c:dPt>
                <c:dPt>
                  <c:idx val="6"/>
                  <c:bubble3D val="0"/>
                  <c:spPr>
                    <a:gradFill rotWithShape="1">
                      <a:gsLst>
                        <a:gs pos="0">
                          <a:schemeClr val="accent1">
                            <a:tint val="89000"/>
                            <a:shade val="85000"/>
                            <a:satMod val="130000"/>
                          </a:schemeClr>
                        </a:gs>
                        <a:gs pos="34000">
                          <a:schemeClr val="accent1">
                            <a:tint val="89000"/>
                            <a:shade val="87000"/>
                            <a:satMod val="125000"/>
                          </a:schemeClr>
                        </a:gs>
                        <a:gs pos="70000">
                          <a:schemeClr val="accent1">
                            <a:tint val="89000"/>
                            <a:tint val="100000"/>
                            <a:shade val="90000"/>
                            <a:satMod val="130000"/>
                          </a:schemeClr>
                        </a:gs>
                        <a:gs pos="100000">
                          <a:schemeClr val="accent1">
                            <a:tint val="89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E-DD9D-452F-B8CB-59F655E4A25B}"/>
                    </c:ext>
                  </c:extLst>
                </c:dPt>
                <c:dPt>
                  <c:idx val="7"/>
                  <c:bubble3D val="0"/>
                  <c:spPr>
                    <a:gradFill rotWithShape="1">
                      <a:gsLst>
                        <a:gs pos="0">
                          <a:schemeClr val="accent1">
                            <a:tint val="77000"/>
                            <a:shade val="85000"/>
                            <a:satMod val="130000"/>
                          </a:schemeClr>
                        </a:gs>
                        <a:gs pos="34000">
                          <a:schemeClr val="accent1">
                            <a:tint val="77000"/>
                            <a:shade val="87000"/>
                            <a:satMod val="125000"/>
                          </a:schemeClr>
                        </a:gs>
                        <a:gs pos="70000">
                          <a:schemeClr val="accent1">
                            <a:tint val="77000"/>
                            <a:tint val="100000"/>
                            <a:shade val="90000"/>
                            <a:satMod val="130000"/>
                          </a:schemeClr>
                        </a:gs>
                        <a:gs pos="100000">
                          <a:schemeClr val="accent1">
                            <a:tint val="77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0F-DD9D-452F-B8CB-59F655E4A25B}"/>
                    </c:ext>
                  </c:extLst>
                </c:dPt>
                <c:dPt>
                  <c:idx val="8"/>
                  <c:bubble3D val="0"/>
                  <c:spPr>
                    <a:gradFill rotWithShape="1">
                      <a:gsLst>
                        <a:gs pos="0">
                          <a:schemeClr val="accent1">
                            <a:tint val="65000"/>
                            <a:shade val="85000"/>
                            <a:satMod val="130000"/>
                          </a:schemeClr>
                        </a:gs>
                        <a:gs pos="34000">
                          <a:schemeClr val="accent1">
                            <a:tint val="65000"/>
                            <a:shade val="87000"/>
                            <a:satMod val="125000"/>
                          </a:schemeClr>
                        </a:gs>
                        <a:gs pos="70000">
                          <a:schemeClr val="accent1">
                            <a:tint val="65000"/>
                            <a:tint val="100000"/>
                            <a:shade val="90000"/>
                            <a:satMod val="130000"/>
                          </a:schemeClr>
                        </a:gs>
                        <a:gs pos="100000">
                          <a:schemeClr val="accent1">
                            <a:tint val="65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10-DD9D-452F-B8CB-59F655E4A25B}"/>
                    </c:ext>
                  </c:extLst>
                </c:dPt>
                <c:dPt>
                  <c:idx val="9"/>
                  <c:bubble3D val="0"/>
                  <c:spPr>
                    <a:gradFill rotWithShape="1">
                      <a:gsLst>
                        <a:gs pos="0">
                          <a:schemeClr val="accent1">
                            <a:tint val="54000"/>
                            <a:shade val="85000"/>
                            <a:satMod val="130000"/>
                          </a:schemeClr>
                        </a:gs>
                        <a:gs pos="34000">
                          <a:schemeClr val="accent1">
                            <a:tint val="54000"/>
                            <a:shade val="87000"/>
                            <a:satMod val="125000"/>
                          </a:schemeClr>
                        </a:gs>
                        <a:gs pos="70000">
                          <a:schemeClr val="accent1">
                            <a:tint val="54000"/>
                            <a:tint val="100000"/>
                            <a:shade val="90000"/>
                            <a:satMod val="130000"/>
                          </a:schemeClr>
                        </a:gs>
                        <a:gs pos="100000">
                          <a:schemeClr val="accent1">
                            <a:tint val="54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11-DD9D-452F-B8CB-59F655E4A25B}"/>
                    </c:ext>
                  </c:extLst>
                </c:dPt>
                <c:dPt>
                  <c:idx val="10"/>
                  <c:bubble3D val="0"/>
                  <c:spPr>
                    <a:gradFill rotWithShape="1">
                      <a:gsLst>
                        <a:gs pos="0">
                          <a:schemeClr val="accent1">
                            <a:tint val="42000"/>
                            <a:shade val="85000"/>
                            <a:satMod val="130000"/>
                          </a:schemeClr>
                        </a:gs>
                        <a:gs pos="34000">
                          <a:schemeClr val="accent1">
                            <a:tint val="42000"/>
                            <a:shade val="87000"/>
                            <a:satMod val="125000"/>
                          </a:schemeClr>
                        </a:gs>
                        <a:gs pos="70000">
                          <a:schemeClr val="accent1">
                            <a:tint val="42000"/>
                            <a:tint val="100000"/>
                            <a:shade val="90000"/>
                            <a:satMod val="130000"/>
                          </a:schemeClr>
                        </a:gs>
                        <a:gs pos="100000">
                          <a:schemeClr val="accent1">
                            <a:tint val="42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p3d/>
                  </c:spPr>
                  <c:extLst>
                    <c:ext xmlns:c16="http://schemas.microsoft.com/office/drawing/2014/chart" uri="{C3380CC4-5D6E-409C-BE32-E72D297353CC}">
                      <c16:uniqueId val="{00000012-DD9D-452F-B8CB-59F655E4A25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1"/>
                  <c:showSerName val="0"/>
                  <c:showPercent val="1"/>
                  <c:showBubbleSize val="0"/>
                  <c:showLeaderLines val="1"/>
                  <c:leaderLines>
                    <c:spPr>
                      <a:ln w="9525">
                        <a:solidFill>
                          <a:schemeClr val="tx2">
                            <a:lumMod val="35000"/>
                            <a:lumOff val="65000"/>
                          </a:schemeClr>
                        </a:solidFill>
                      </a:ln>
                      <a:effectLst/>
                    </c:spPr>
                  </c:leaderLines>
                  <c:extLst>
                    <c:ext uri="{CE6537A1-D6FC-4f65-9D91-7224C49458BB}"/>
                  </c:extLst>
                </c:dLbls>
                <c:cat>
                  <c:strRef>
                    <c:extLst>
                      <c:ext uri="{02D57815-91ED-43cb-92C2-25804820EDAC}">
                        <c15:formulaRef>
                          <c15:sqref>Sheet1!$A$2:$A$12</c15:sqref>
                        </c15:formulaRef>
                      </c:ext>
                    </c:extLst>
                    <c:strCache>
                      <c:ptCount val="11"/>
                      <c:pt idx="0">
                        <c:v>CC Berești Bistrița</c:v>
                      </c:pt>
                      <c:pt idx="1">
                        <c:v>CC Faraoani</c:v>
                      </c:pt>
                      <c:pt idx="2">
                        <c:v>CCFilipeni</c:v>
                      </c:pt>
                      <c:pt idx="3">
                        <c:v>CC Mănăstirea Cașin</c:v>
                      </c:pt>
                      <c:pt idx="4">
                        <c:v>CC Palanca</c:v>
                      </c:pt>
                      <c:pt idx="5">
                        <c:v>CC Plopana</c:v>
                      </c:pt>
                      <c:pt idx="6">
                        <c:v>CC Podu Turcului</c:v>
                      </c:pt>
                      <c:pt idx="7">
                        <c:v>CC Ștefan cel Mare</c:v>
                      </c:pt>
                      <c:pt idx="8">
                        <c:v>CC Valea Seacă</c:v>
                      </c:pt>
                      <c:pt idx="9">
                        <c:v>Gugești</c:v>
                      </c:pt>
                      <c:pt idx="10">
                        <c:v>Odobești</c:v>
                      </c:pt>
                    </c:strCache>
                  </c:strRef>
                </c:cat>
                <c:val>
                  <c:numRef>
                    <c:extLst>
                      <c:ext uri="{02D57815-91ED-43cb-92C2-25804820EDAC}">
                        <c15:formulaRef>
                          <c15:sqref>Sheet1!$C$2:$C$12</c15:sqref>
                        </c15:formulaRef>
                      </c:ext>
                    </c:extLst>
                    <c:numCache>
                      <c:formatCode>General</c:formatCode>
                      <c:ptCount val="11"/>
                    </c:numCache>
                  </c:numRef>
                </c:val>
                <c:extLst>
                  <c:ext xmlns:c16="http://schemas.microsoft.com/office/drawing/2014/chart" uri="{C3380CC4-5D6E-409C-BE32-E72D297353CC}">
                    <c16:uniqueId val="{00000000-DD9D-452F-B8CB-59F655E4A25B}"/>
                  </c:ext>
                </c:extLst>
              </c15:ser>
            </c15:filteredPieSeries>
          </c:ext>
        </c:extLst>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Garamond" panose="02020404030301010803" pitchFamily="18" charset="0"/>
              <a:ea typeface="+mn-ea"/>
              <a:cs typeface="+mn-cs"/>
            </a:defRPr>
          </a:pPr>
          <a:endParaRPr lang="en-US"/>
        </a:p>
      </c:txPr>
    </c:legend>
    <c:plotVisOnly val="1"/>
    <c:dispBlanksAs val="gap"/>
    <c:showDLblsOverMax val="0"/>
  </c:chart>
  <c: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c:spPr>
  <c:txPr>
    <a:bodyPr/>
    <a:lstStyle/>
    <a:p>
      <a:pPr>
        <a:defRPr/>
      </a:pPr>
      <a:endParaRPr lang="en-US"/>
    </a:p>
  </c:txPr>
  <c:externalData r:id="rId5">
    <c:autoUpdate val="0"/>
  </c:externalData>
  <c:userShapes r:id="rId6"/>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77839579020681"/>
          <c:y val="9.2936802973977699E-3"/>
          <c:w val="0.89631764011685267"/>
          <c:h val="0.71875603723326409"/>
        </c:manualLayout>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cat>
            <c:strRef>
              <c:f>Sheet1!$A$2:$A$10</c:f>
              <c:strCache>
                <c:ptCount val="9"/>
                <c:pt idx="0">
                  <c:v>Total experți proiect</c:v>
                </c:pt>
                <c:pt idx="1">
                  <c:v>Echipa de management</c:v>
                </c:pt>
                <c:pt idx="2">
                  <c:v>Coordonator local</c:v>
                </c:pt>
                <c:pt idx="3">
                  <c:v>Mediator social</c:v>
                </c:pt>
                <c:pt idx="4">
                  <c:v>Lucrător comunitar</c:v>
                </c:pt>
                <c:pt idx="5">
                  <c:v>Asistent social</c:v>
                </c:pt>
                <c:pt idx="6">
                  <c:v>Prestator servicii specializate</c:v>
                </c:pt>
                <c:pt idx="7">
                  <c:v>Responsabil educație parentala</c:v>
                </c:pt>
                <c:pt idx="8">
                  <c:v>Responsabil servicii medicale</c:v>
                </c:pt>
              </c:strCache>
            </c:strRef>
          </c:cat>
          <c:val>
            <c:numRef>
              <c:f>Sheet1!$B$2:$B$10</c:f>
              <c:numCache>
                <c:formatCode>General</c:formatCode>
                <c:ptCount val="9"/>
                <c:pt idx="0">
                  <c:v>113</c:v>
                </c:pt>
                <c:pt idx="1">
                  <c:v>23</c:v>
                </c:pt>
                <c:pt idx="2">
                  <c:v>3</c:v>
                </c:pt>
                <c:pt idx="3">
                  <c:v>26</c:v>
                </c:pt>
                <c:pt idx="4">
                  <c:v>57</c:v>
                </c:pt>
                <c:pt idx="5">
                  <c:v>3</c:v>
                </c:pt>
                <c:pt idx="6">
                  <c:v>14</c:v>
                </c:pt>
                <c:pt idx="7">
                  <c:v>6</c:v>
                </c:pt>
                <c:pt idx="8">
                  <c:v>1</c:v>
                </c:pt>
              </c:numCache>
            </c:numRef>
          </c:val>
          <c:extLst>
            <c:ext xmlns:c16="http://schemas.microsoft.com/office/drawing/2014/chart" uri="{C3380CC4-5D6E-409C-BE32-E72D297353CC}">
              <c16:uniqueId val="{00000000-CA01-4AB5-9812-3BE7D0943A14}"/>
            </c:ext>
          </c:extLst>
        </c:ser>
        <c:dLbls>
          <c:showLegendKey val="0"/>
          <c:showVal val="0"/>
          <c:showCatName val="0"/>
          <c:showSerName val="0"/>
          <c:showPercent val="0"/>
          <c:showBubbleSize val="0"/>
        </c:dLbls>
        <c:gapWidth val="150"/>
        <c:overlap val="100"/>
        <c:axId val="1973548912"/>
        <c:axId val="1584010032"/>
      </c:barChart>
      <c:catAx>
        <c:axId val="197354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4010032"/>
        <c:crosses val="autoZero"/>
        <c:auto val="1"/>
        <c:lblAlgn val="ctr"/>
        <c:lblOffset val="100"/>
        <c:noMultiLvlLbl val="0"/>
      </c:catAx>
      <c:valAx>
        <c:axId val="158401003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97354891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00" b="0" i="0" u="none" strike="noStrike" kern="1200" baseline="0">
                <a:solidFill>
                  <a:schemeClr val="tx1">
                    <a:lumMod val="65000"/>
                    <a:lumOff val="35000"/>
                  </a:schemeClr>
                </a:solidFill>
                <a:latin typeface="Garamond" panose="02020404030301010803" pitchFamily="18" charset="0"/>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 Id="rId4" Type="http://schemas.openxmlformats.org/officeDocument/2006/relationships/image" Target="../media/image33.svg"/></Relationships>
</file>

<file path=ppt/diagrams/_rels/data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 Id="rId4" Type="http://schemas.openxmlformats.org/officeDocument/2006/relationships/image" Target="../media/image33.svg"/></Relationships>
</file>

<file path=ppt/diagrams/_rels/data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image" Target="../media/image3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 Id="rId4" Type="http://schemas.openxmlformats.org/officeDocument/2006/relationships/image" Target="../media/image3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 Id="rId4" Type="http://schemas.openxmlformats.org/officeDocument/2006/relationships/image" Target="../media/image3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image" Target="../media/image39.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3EF664-A10F-4F61-87E9-B962E1317A37}"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31A69854-7566-4412-A31D-81234E9B8C14}">
      <dgm:prSet custT="1"/>
      <dgm:spPr/>
      <dgm:t>
        <a:bodyPr anchor="t" anchorCtr="1"/>
        <a:lstStyle/>
        <a:p>
          <a:pPr>
            <a:defRPr cap="all"/>
          </a:pPr>
          <a:r>
            <a:rPr lang="ro-RO" sz="1800" b="1" dirty="0">
              <a:solidFill>
                <a:srgbClr val="002060"/>
              </a:solidFill>
              <a:latin typeface="Garamond" panose="02020404030301010803" pitchFamily="18" charset="0"/>
            </a:rPr>
            <a:t>EVALUARE </a:t>
          </a:r>
        </a:p>
        <a:p>
          <a:pPr>
            <a:defRPr cap="all"/>
          </a:pPr>
          <a:r>
            <a:rPr lang="ro-RO" sz="1800" b="1" dirty="0">
              <a:solidFill>
                <a:srgbClr val="002060"/>
              </a:solidFill>
              <a:latin typeface="Garamond" panose="02020404030301010803" pitchFamily="18" charset="0"/>
            </a:rPr>
            <a:t>CONSILIERE PSIHOLOGICĂ</a:t>
          </a:r>
          <a:endParaRPr lang="en-US" sz="1800" b="1" dirty="0">
            <a:solidFill>
              <a:srgbClr val="002060"/>
            </a:solidFill>
            <a:latin typeface="Garamond" panose="02020404030301010803" pitchFamily="18" charset="0"/>
          </a:endParaRPr>
        </a:p>
        <a:p>
          <a:pPr>
            <a:defRPr cap="all"/>
          </a:pPr>
          <a:r>
            <a:rPr lang="en-US" sz="2000" b="1" i="1" dirty="0">
              <a:solidFill>
                <a:srgbClr val="002060"/>
              </a:solidFill>
              <a:latin typeface="Garamond" panose="02020404030301010803" pitchFamily="18" charset="0"/>
            </a:rPr>
            <a:t>602</a:t>
          </a:r>
          <a:r>
            <a:rPr lang="ro-RO" sz="2000" b="1" i="1" dirty="0">
              <a:solidFill>
                <a:srgbClr val="002060"/>
              </a:solidFill>
              <a:latin typeface="Garamond" panose="02020404030301010803" pitchFamily="18" charset="0"/>
            </a:rPr>
            <a:t> </a:t>
          </a:r>
          <a:r>
            <a:rPr lang="ro-RO" sz="2000" b="1" i="1" cap="none" dirty="0">
              <a:solidFill>
                <a:srgbClr val="002060"/>
              </a:solidFill>
              <a:latin typeface="Garamond" panose="02020404030301010803" pitchFamily="18" charset="0"/>
            </a:rPr>
            <a:t>ședințe</a:t>
          </a:r>
        </a:p>
        <a:p>
          <a:pPr>
            <a:defRPr cap="all"/>
          </a:pPr>
          <a:r>
            <a:rPr lang="ro-RO" sz="1400" b="1" i="1" dirty="0">
              <a:solidFill>
                <a:srgbClr val="002060"/>
              </a:solidFill>
              <a:latin typeface="Garamond" panose="02020404030301010803" pitchFamily="18" charset="0"/>
              <a:ea typeface="Calibri" panose="020F0502020204030204" pitchFamily="34" charset="0"/>
            </a:rPr>
            <a:t>Indicator de program: 494 persoane, indicator atins: 602 persoane</a:t>
          </a:r>
          <a:r>
            <a:rPr lang="ro-RO" sz="1400" b="1" i="1" dirty="0">
              <a:solidFill>
                <a:srgbClr val="002060"/>
              </a:solidFill>
              <a:latin typeface="Garamond" panose="02020404030301010803" pitchFamily="18" charset="0"/>
            </a:rPr>
            <a:t> </a:t>
          </a:r>
          <a:endParaRPr lang="en-US" sz="1400" b="1" i="1" dirty="0">
            <a:solidFill>
              <a:srgbClr val="002060"/>
            </a:solidFill>
            <a:latin typeface="Garamond" panose="02020404030301010803" pitchFamily="18" charset="0"/>
          </a:endParaRPr>
        </a:p>
      </dgm:t>
    </dgm:pt>
    <dgm:pt modelId="{5565F0F1-4759-426E-A93D-D788C6B1834D}" type="parTrans" cxnId="{C153F2C4-27C7-4F67-B59D-21B1E7599AB9}">
      <dgm:prSet/>
      <dgm:spPr/>
      <dgm:t>
        <a:bodyPr/>
        <a:lstStyle/>
        <a:p>
          <a:endParaRPr lang="en-US"/>
        </a:p>
      </dgm:t>
    </dgm:pt>
    <dgm:pt modelId="{A9FB573E-5C39-4200-AE81-986E8B2899A1}" type="sibTrans" cxnId="{C153F2C4-27C7-4F67-B59D-21B1E7599AB9}">
      <dgm:prSet/>
      <dgm:spPr/>
      <dgm:t>
        <a:bodyPr/>
        <a:lstStyle/>
        <a:p>
          <a:endParaRPr lang="en-US"/>
        </a:p>
      </dgm:t>
    </dgm:pt>
    <dgm:pt modelId="{70AAB01F-1F3F-4239-BB51-C836817025E3}">
      <dgm:prSet custT="1"/>
      <dgm:spPr>
        <a:effectLst>
          <a:outerShdw sx="13000" sy="13000" algn="ctr" rotWithShape="0">
            <a:srgbClr val="000000">
              <a:alpha val="43137"/>
            </a:srgbClr>
          </a:outerShdw>
        </a:effectLst>
      </dgm:spPr>
      <dgm:t>
        <a:bodyPr anchor="t" anchorCtr="1"/>
        <a:lstStyle/>
        <a:p>
          <a:pPr>
            <a:defRPr cap="all"/>
          </a:pPr>
          <a:endParaRPr lang="ro-RO" sz="2000" b="1" dirty="0">
            <a:solidFill>
              <a:srgbClr val="002060"/>
            </a:solidFill>
            <a:latin typeface="Garamond" panose="02020404030301010803" pitchFamily="18" charset="0"/>
          </a:endParaRPr>
        </a:p>
        <a:p>
          <a:pPr>
            <a:defRPr cap="all"/>
          </a:pPr>
          <a:endParaRPr lang="ro-RO" sz="2000" b="1" dirty="0">
            <a:solidFill>
              <a:srgbClr val="002060"/>
            </a:solidFill>
            <a:latin typeface="Garamond" panose="02020404030301010803" pitchFamily="18" charset="0"/>
          </a:endParaRPr>
        </a:p>
        <a:p>
          <a:pPr>
            <a:defRPr cap="all"/>
          </a:pPr>
          <a:r>
            <a:rPr lang="ro-RO" sz="2000" b="1" dirty="0">
              <a:solidFill>
                <a:srgbClr val="002060"/>
              </a:solidFill>
              <a:latin typeface="Garamond" panose="02020404030301010803" pitchFamily="18" charset="0"/>
            </a:rPr>
            <a:t>LOGOPEDIE</a:t>
          </a:r>
        </a:p>
        <a:p>
          <a:pPr>
            <a:defRPr cap="all"/>
          </a:pPr>
          <a:endParaRPr lang="ro-RO" sz="2000" b="1" dirty="0">
            <a:solidFill>
              <a:srgbClr val="002060"/>
            </a:solidFill>
            <a:latin typeface="Garamond" panose="02020404030301010803" pitchFamily="18" charset="0"/>
          </a:endParaRPr>
        </a:p>
        <a:p>
          <a:pPr>
            <a:defRPr cap="all"/>
          </a:pPr>
          <a:r>
            <a:rPr lang="ro-RO" sz="2000" b="1" i="1" dirty="0">
              <a:solidFill>
                <a:srgbClr val="002060"/>
              </a:solidFill>
              <a:latin typeface="Garamond" panose="02020404030301010803" pitchFamily="18" charset="0"/>
            </a:rPr>
            <a:t>2247 </a:t>
          </a:r>
          <a:r>
            <a:rPr lang="ro-RO" sz="2000" b="1" i="1" cap="none" dirty="0">
              <a:solidFill>
                <a:srgbClr val="002060"/>
              </a:solidFill>
              <a:latin typeface="Garamond" panose="02020404030301010803" pitchFamily="18" charset="0"/>
            </a:rPr>
            <a:t>ședințe</a:t>
          </a:r>
        </a:p>
        <a:p>
          <a:pPr>
            <a:defRPr cap="all"/>
          </a:pPr>
          <a:r>
            <a:rPr lang="ro-RO" sz="1400" b="1" i="1" dirty="0">
              <a:solidFill>
                <a:srgbClr val="002060"/>
              </a:solidFill>
              <a:latin typeface="Garamond" panose="02020404030301010803" pitchFamily="18" charset="0"/>
              <a:ea typeface="Calibri" panose="020F0502020204030204" pitchFamily="34" charset="0"/>
            </a:rPr>
            <a:t>Indicator de program: 444 persoane, indicator atins: 444 persoane</a:t>
          </a:r>
          <a:r>
            <a:rPr lang="ro-RO" sz="1400" b="1" i="1" dirty="0">
              <a:solidFill>
                <a:srgbClr val="002060"/>
              </a:solidFill>
              <a:latin typeface="Garamond" panose="02020404030301010803" pitchFamily="18" charset="0"/>
            </a:rPr>
            <a:t>  (4-5 ȘEDINȚE/PERSOANĂ)</a:t>
          </a:r>
          <a:endParaRPr lang="ro-RO" sz="1400" b="1" cap="none" dirty="0">
            <a:solidFill>
              <a:srgbClr val="002060"/>
            </a:solidFill>
            <a:latin typeface="Garamond" panose="02020404030301010803" pitchFamily="18" charset="0"/>
          </a:endParaRPr>
        </a:p>
        <a:p>
          <a:pPr>
            <a:defRPr cap="all"/>
          </a:pPr>
          <a:endParaRPr lang="ro-RO" sz="2000" b="1" cap="none" dirty="0">
            <a:solidFill>
              <a:srgbClr val="002060"/>
            </a:solidFill>
            <a:latin typeface="Garamond" panose="02020404030301010803" pitchFamily="18" charset="0"/>
          </a:endParaRPr>
        </a:p>
        <a:p>
          <a:pPr>
            <a:defRPr cap="all"/>
          </a:pPr>
          <a:endParaRPr lang="ro-RO" sz="2000" b="1" cap="none" dirty="0">
            <a:solidFill>
              <a:srgbClr val="002060"/>
            </a:solidFill>
            <a:latin typeface="Garamond" panose="02020404030301010803" pitchFamily="18" charset="0"/>
          </a:endParaRPr>
        </a:p>
        <a:p>
          <a:pPr>
            <a:defRPr cap="all"/>
          </a:pPr>
          <a:endParaRPr lang="ro-RO" sz="2000" b="1" dirty="0">
            <a:solidFill>
              <a:srgbClr val="002060"/>
            </a:solidFill>
            <a:latin typeface="Garamond" panose="02020404030301010803" pitchFamily="18" charset="0"/>
          </a:endParaRPr>
        </a:p>
      </dgm:t>
    </dgm:pt>
    <dgm:pt modelId="{60249235-DC8C-405B-AC8E-676465FD62B7}" type="parTrans" cxnId="{66ABC6C2-DAA8-4BBD-A2CD-5B08247D6969}">
      <dgm:prSet/>
      <dgm:spPr/>
      <dgm:t>
        <a:bodyPr/>
        <a:lstStyle/>
        <a:p>
          <a:endParaRPr lang="en-US"/>
        </a:p>
      </dgm:t>
    </dgm:pt>
    <dgm:pt modelId="{A802530E-2788-4B70-8347-C4EFA40311A1}" type="sibTrans" cxnId="{66ABC6C2-DAA8-4BBD-A2CD-5B08247D6969}">
      <dgm:prSet/>
      <dgm:spPr/>
      <dgm:t>
        <a:bodyPr/>
        <a:lstStyle/>
        <a:p>
          <a:endParaRPr lang="en-US"/>
        </a:p>
      </dgm:t>
    </dgm:pt>
    <dgm:pt modelId="{F1D9C275-1E4B-40E9-8FA5-90D49683C289}">
      <dgm:prSet custT="1"/>
      <dgm:spPr/>
      <dgm:t>
        <a:bodyPr anchor="t" anchorCtr="1"/>
        <a:lstStyle/>
        <a:p>
          <a:pPr>
            <a:defRPr cap="all"/>
          </a:pPr>
          <a:r>
            <a:rPr lang="ro-RO" sz="2000" b="1" dirty="0">
              <a:solidFill>
                <a:srgbClr val="002060"/>
              </a:solidFill>
              <a:latin typeface="Garamond" panose="02020404030301010803" pitchFamily="18" charset="0"/>
            </a:rPr>
            <a:t>KINETOTERAPIE</a:t>
          </a:r>
        </a:p>
        <a:p>
          <a:pPr>
            <a:defRPr cap="all"/>
          </a:pPr>
          <a:endParaRPr lang="ro-RO" sz="2000" b="1" dirty="0">
            <a:latin typeface="Garamond" panose="02020404030301010803" pitchFamily="18" charset="0"/>
          </a:endParaRPr>
        </a:p>
        <a:p>
          <a:pPr>
            <a:defRPr cap="all"/>
          </a:pPr>
          <a:r>
            <a:rPr lang="ro-RO" sz="2000" b="1" i="1" dirty="0">
              <a:solidFill>
                <a:srgbClr val="002060"/>
              </a:solidFill>
              <a:latin typeface="Garamond" panose="02020404030301010803" pitchFamily="18" charset="0"/>
            </a:rPr>
            <a:t>1110 </a:t>
          </a:r>
          <a:r>
            <a:rPr lang="ro-RO" sz="2000" b="1" i="1" cap="none" dirty="0">
              <a:solidFill>
                <a:srgbClr val="002060"/>
              </a:solidFill>
              <a:latin typeface="Garamond" panose="02020404030301010803" pitchFamily="18" charset="0"/>
            </a:rPr>
            <a:t>ședințe</a:t>
          </a:r>
          <a:endParaRPr lang="ro-RO" sz="2000" b="1" i="1" dirty="0">
            <a:solidFill>
              <a:srgbClr val="002060"/>
            </a:solidFill>
            <a:latin typeface="Garamond" panose="02020404030301010803" pitchFamily="18" charset="0"/>
          </a:endParaRPr>
        </a:p>
        <a:p>
          <a:pPr>
            <a:defRPr cap="all"/>
          </a:pPr>
          <a:r>
            <a:rPr lang="ro-RO" sz="1400" b="1" i="1" dirty="0">
              <a:solidFill>
                <a:srgbClr val="002060"/>
              </a:solidFill>
              <a:latin typeface="Garamond" panose="02020404030301010803" pitchFamily="18" charset="0"/>
              <a:ea typeface="Calibri" panose="020F0502020204030204" pitchFamily="34" charset="0"/>
            </a:rPr>
            <a:t>Indicator de program: 312 persoane, indicator atins: 312 persoane (4 ȘEDINȚE/PERSOANĂ)</a:t>
          </a:r>
          <a:r>
            <a:rPr lang="ro-RO" sz="1400" b="1" i="1" dirty="0">
              <a:solidFill>
                <a:srgbClr val="002060"/>
              </a:solidFill>
              <a:latin typeface="Garamond" panose="02020404030301010803" pitchFamily="18" charset="0"/>
            </a:rPr>
            <a:t> </a:t>
          </a:r>
          <a:endParaRPr lang="en-US" sz="1400" b="1" dirty="0">
            <a:latin typeface="Garamond" panose="02020404030301010803" pitchFamily="18" charset="0"/>
          </a:endParaRPr>
        </a:p>
      </dgm:t>
    </dgm:pt>
    <dgm:pt modelId="{9C0328EF-E0B3-46D2-8D34-FBD9C9204230}" type="parTrans" cxnId="{0606E161-41D1-4B3A-BC3B-E677E85EFE9B}">
      <dgm:prSet/>
      <dgm:spPr/>
      <dgm:t>
        <a:bodyPr/>
        <a:lstStyle/>
        <a:p>
          <a:endParaRPr lang="en-US"/>
        </a:p>
      </dgm:t>
    </dgm:pt>
    <dgm:pt modelId="{7142EB2F-6B3E-439E-A19D-B6E391266445}" type="sibTrans" cxnId="{0606E161-41D1-4B3A-BC3B-E677E85EFE9B}">
      <dgm:prSet/>
      <dgm:spPr/>
      <dgm:t>
        <a:bodyPr/>
        <a:lstStyle/>
        <a:p>
          <a:endParaRPr lang="en-US"/>
        </a:p>
      </dgm:t>
    </dgm:pt>
    <dgm:pt modelId="{0E8A49A6-8E18-4048-9FDA-610A17570EF0}" type="pres">
      <dgm:prSet presAssocID="{AB3EF664-A10F-4F61-87E9-B962E1317A37}" presName="root" presStyleCnt="0">
        <dgm:presLayoutVars>
          <dgm:dir/>
          <dgm:resizeHandles val="exact"/>
        </dgm:presLayoutVars>
      </dgm:prSet>
      <dgm:spPr/>
    </dgm:pt>
    <dgm:pt modelId="{9A68BBF8-A3E0-4E2F-B71B-1F2155ACCE48}" type="pres">
      <dgm:prSet presAssocID="{31A69854-7566-4412-A31D-81234E9B8C14}" presName="compNode" presStyleCnt="0"/>
      <dgm:spPr/>
    </dgm:pt>
    <dgm:pt modelId="{A862FEE0-5D38-41BA-91F4-C685EFB92C04}" type="pres">
      <dgm:prSet presAssocID="{31A69854-7566-4412-A31D-81234E9B8C14}" presName="iconBgRect" presStyleLbl="bgShp" presStyleIdx="0" presStyleCnt="3" custLinFactNeighborX="-7703" custLinFactNeighborY="-189"/>
      <dgm:spPr/>
    </dgm:pt>
    <dgm:pt modelId="{A947F9BA-7C22-4CAB-8F98-954D0477F8C4}" type="pres">
      <dgm:prSet presAssocID="{31A69854-7566-4412-A31D-81234E9B8C14}" presName="iconRect" presStyleLbl="node1" presStyleIdx="0" presStyleCnt="3" custScaleX="130424" custScaleY="113931" custLinFactNeighborX="-9285" custLinFactNeighborY="2615"/>
      <dgm:spPr>
        <a:blipFill>
          <a:blip xmlns:r="http://schemas.openxmlformats.org/officeDocument/2006/relationships" r:embed="rId1"/>
          <a:srcRect/>
          <a:stretch>
            <a:fillRect/>
          </a:stretch>
        </a:blipFill>
        <a:ln>
          <a:noFill/>
        </a:ln>
        <a:scene3d>
          <a:camera prst="orthographicFront"/>
          <a:lightRig rig="threePt" dir="t"/>
        </a:scene3d>
        <a:sp3d>
          <a:bevelT/>
        </a:sp3d>
      </dgm:spPr>
    </dgm:pt>
    <dgm:pt modelId="{CC61AF29-DEA5-4C49-B50F-0E6750CA25F3}" type="pres">
      <dgm:prSet presAssocID="{31A69854-7566-4412-A31D-81234E9B8C14}" presName="spaceRect" presStyleCnt="0"/>
      <dgm:spPr/>
    </dgm:pt>
    <dgm:pt modelId="{9AA7F644-CA99-4D1C-AC22-9A40CAD36E45}" type="pres">
      <dgm:prSet presAssocID="{31A69854-7566-4412-A31D-81234E9B8C14}" presName="textRect" presStyleLbl="revTx" presStyleIdx="0" presStyleCnt="3" custScaleX="164733" custScaleY="113239">
        <dgm:presLayoutVars>
          <dgm:chMax val="1"/>
          <dgm:chPref val="1"/>
        </dgm:presLayoutVars>
      </dgm:prSet>
      <dgm:spPr/>
    </dgm:pt>
    <dgm:pt modelId="{46E12DA7-C0E4-4117-A680-978BC683C788}" type="pres">
      <dgm:prSet presAssocID="{A9FB573E-5C39-4200-AE81-986E8B2899A1}" presName="sibTrans" presStyleCnt="0"/>
      <dgm:spPr/>
    </dgm:pt>
    <dgm:pt modelId="{AEFD6563-DF4B-4A42-B09B-B4C19EE3FCBB}" type="pres">
      <dgm:prSet presAssocID="{70AAB01F-1F3F-4239-BB51-C836817025E3}" presName="compNode" presStyleCnt="0"/>
      <dgm:spPr/>
    </dgm:pt>
    <dgm:pt modelId="{395704C5-F946-462D-A69C-EF9F9736D2B0}" type="pres">
      <dgm:prSet presAssocID="{70AAB01F-1F3F-4239-BB51-C836817025E3}" presName="iconBgRect" presStyleLbl="bgShp" presStyleIdx="1" presStyleCnt="3" custLinFactNeighborX="-53571" custLinFactNeighborY="12993"/>
      <dgm:spPr/>
    </dgm:pt>
    <dgm:pt modelId="{965E6294-B2C0-4C55-828B-784B823F312F}" type="pres">
      <dgm:prSet presAssocID="{70AAB01F-1F3F-4239-BB51-C836817025E3}" presName="iconRect" presStyleLbl="node1" presStyleIdx="1" presStyleCnt="3" custFlipHor="1" custScaleX="179160" custScaleY="125208" custLinFactNeighborX="-92476" custLinFactNeighborY="20237"/>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a:noFill/>
        </a:ln>
        <a:effectLst>
          <a:outerShdw blurRad="50800" dist="25400" dir="5400000" algn="ctr" rotWithShape="0">
            <a:srgbClr val="000000">
              <a:alpha val="43137"/>
            </a:srgbClr>
          </a:outerShdw>
        </a:effectLst>
      </dgm:spPr>
    </dgm:pt>
    <dgm:pt modelId="{2FDAA7AC-DEBA-4700-99D0-1A78999FE69D}" type="pres">
      <dgm:prSet presAssocID="{70AAB01F-1F3F-4239-BB51-C836817025E3}" presName="spaceRect" presStyleCnt="0"/>
      <dgm:spPr/>
    </dgm:pt>
    <dgm:pt modelId="{133F658D-38C7-4601-A0BE-1335EF200B1E}" type="pres">
      <dgm:prSet presAssocID="{70AAB01F-1F3F-4239-BB51-C836817025E3}" presName="textRect" presStyleLbl="revTx" presStyleIdx="1" presStyleCnt="3" custScaleX="155456" custScaleY="170379" custLinFactNeighborX="-32366" custLinFactNeighborY="-1722">
        <dgm:presLayoutVars>
          <dgm:chMax val="1"/>
          <dgm:chPref val="1"/>
        </dgm:presLayoutVars>
      </dgm:prSet>
      <dgm:spPr/>
    </dgm:pt>
    <dgm:pt modelId="{3B666681-D9D5-4A8A-82D9-4D0309BC6E10}" type="pres">
      <dgm:prSet presAssocID="{A802530E-2788-4B70-8347-C4EFA40311A1}" presName="sibTrans" presStyleCnt="0"/>
      <dgm:spPr/>
    </dgm:pt>
    <dgm:pt modelId="{7AAC013A-0AE3-49C5-B253-1E832DDAC4F3}" type="pres">
      <dgm:prSet presAssocID="{F1D9C275-1E4B-40E9-8FA5-90D49683C289}" presName="compNode" presStyleCnt="0"/>
      <dgm:spPr/>
    </dgm:pt>
    <dgm:pt modelId="{E11D9D2D-E1EF-4F8B-B956-5276604AD9D9}" type="pres">
      <dgm:prSet presAssocID="{F1D9C275-1E4B-40E9-8FA5-90D49683C289}" presName="iconBgRect" presStyleLbl="bgShp" presStyleIdx="2" presStyleCnt="3" custScaleX="94118" custScaleY="96025" custLinFactNeighborX="-41154" custLinFactNeighborY="10635"/>
      <dgm:spPr/>
    </dgm:pt>
    <dgm:pt modelId="{58FA072A-DFB4-4C7E-8DD2-3ED530ACB350}" type="pres">
      <dgm:prSet presAssocID="{F1D9C275-1E4B-40E9-8FA5-90D49683C289}" presName="iconRect" presStyleLbl="node1" presStyleIdx="2" presStyleCnt="3" custScaleX="88576" custScaleY="87162" custLinFactNeighborX="-83920" custLinFactNeighborY="16880"/>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000" b="-1000"/>
          </a:stretch>
        </a:blipFill>
        <a:ln>
          <a:noFill/>
        </a:ln>
      </dgm:spPr>
      <dgm:extLst>
        <a:ext uri="{E40237B7-FDA0-4F09-8148-C483321AD2D9}">
          <dgm14:cNvPr xmlns:dgm14="http://schemas.microsoft.com/office/drawing/2010/diagram" id="0" name="" descr="Body builder with solid fill"/>
        </a:ext>
      </dgm:extLst>
    </dgm:pt>
    <dgm:pt modelId="{289381BC-2E4A-4E2E-8DCB-A1DCC09AF3C1}" type="pres">
      <dgm:prSet presAssocID="{F1D9C275-1E4B-40E9-8FA5-90D49683C289}" presName="spaceRect" presStyleCnt="0"/>
      <dgm:spPr/>
    </dgm:pt>
    <dgm:pt modelId="{4E92316D-3FE7-4566-B3F0-19B75154652B}" type="pres">
      <dgm:prSet presAssocID="{F1D9C275-1E4B-40E9-8FA5-90D49683C289}" presName="textRect" presStyleLbl="revTx" presStyleIdx="2" presStyleCnt="3" custScaleX="97418" custScaleY="137509" custLinFactNeighborX="-20131" custLinFactNeighborY="18397">
        <dgm:presLayoutVars>
          <dgm:chMax val="1"/>
          <dgm:chPref val="1"/>
        </dgm:presLayoutVars>
      </dgm:prSet>
      <dgm:spPr/>
    </dgm:pt>
  </dgm:ptLst>
  <dgm:cxnLst>
    <dgm:cxn modelId="{0606E161-41D1-4B3A-BC3B-E677E85EFE9B}" srcId="{AB3EF664-A10F-4F61-87E9-B962E1317A37}" destId="{F1D9C275-1E4B-40E9-8FA5-90D49683C289}" srcOrd="2" destOrd="0" parTransId="{9C0328EF-E0B3-46D2-8D34-FBD9C9204230}" sibTransId="{7142EB2F-6B3E-439E-A19D-B6E391266445}"/>
    <dgm:cxn modelId="{E3CAD069-CACA-43E3-87EF-3695A8153986}" type="presOf" srcId="{31A69854-7566-4412-A31D-81234E9B8C14}" destId="{9AA7F644-CA99-4D1C-AC22-9A40CAD36E45}" srcOrd="0" destOrd="0" presId="urn:microsoft.com/office/officeart/2018/5/layout/IconCircleLabelList"/>
    <dgm:cxn modelId="{C0AE264B-7831-4384-AC47-897D1FA71958}" type="presOf" srcId="{70AAB01F-1F3F-4239-BB51-C836817025E3}" destId="{133F658D-38C7-4601-A0BE-1335EF200B1E}" srcOrd="0" destOrd="0" presId="urn:microsoft.com/office/officeart/2018/5/layout/IconCircleLabelList"/>
    <dgm:cxn modelId="{19BAD8AA-085B-4C78-A9C3-EBCFE611E9B4}" type="presOf" srcId="{F1D9C275-1E4B-40E9-8FA5-90D49683C289}" destId="{4E92316D-3FE7-4566-B3F0-19B75154652B}" srcOrd="0" destOrd="0" presId="urn:microsoft.com/office/officeart/2018/5/layout/IconCircleLabelList"/>
    <dgm:cxn modelId="{4E249BB5-DA6B-43ED-A8A0-A4158A6FAEE7}" type="presOf" srcId="{AB3EF664-A10F-4F61-87E9-B962E1317A37}" destId="{0E8A49A6-8E18-4048-9FDA-610A17570EF0}" srcOrd="0" destOrd="0" presId="urn:microsoft.com/office/officeart/2018/5/layout/IconCircleLabelList"/>
    <dgm:cxn modelId="{66ABC6C2-DAA8-4BBD-A2CD-5B08247D6969}" srcId="{AB3EF664-A10F-4F61-87E9-B962E1317A37}" destId="{70AAB01F-1F3F-4239-BB51-C836817025E3}" srcOrd="1" destOrd="0" parTransId="{60249235-DC8C-405B-AC8E-676465FD62B7}" sibTransId="{A802530E-2788-4B70-8347-C4EFA40311A1}"/>
    <dgm:cxn modelId="{C153F2C4-27C7-4F67-B59D-21B1E7599AB9}" srcId="{AB3EF664-A10F-4F61-87E9-B962E1317A37}" destId="{31A69854-7566-4412-A31D-81234E9B8C14}" srcOrd="0" destOrd="0" parTransId="{5565F0F1-4759-426E-A93D-D788C6B1834D}" sibTransId="{A9FB573E-5C39-4200-AE81-986E8B2899A1}"/>
    <dgm:cxn modelId="{B0A6F699-D400-48B7-8C7A-C3EEE22297DD}" type="presParOf" srcId="{0E8A49A6-8E18-4048-9FDA-610A17570EF0}" destId="{9A68BBF8-A3E0-4E2F-B71B-1F2155ACCE48}" srcOrd="0" destOrd="0" presId="urn:microsoft.com/office/officeart/2018/5/layout/IconCircleLabelList"/>
    <dgm:cxn modelId="{FEB4316E-5DD1-4796-9118-9A696E25DDEA}" type="presParOf" srcId="{9A68BBF8-A3E0-4E2F-B71B-1F2155ACCE48}" destId="{A862FEE0-5D38-41BA-91F4-C685EFB92C04}" srcOrd="0" destOrd="0" presId="urn:microsoft.com/office/officeart/2018/5/layout/IconCircleLabelList"/>
    <dgm:cxn modelId="{CA576736-5C63-4A97-A2DD-504DCE88DE80}" type="presParOf" srcId="{9A68BBF8-A3E0-4E2F-B71B-1F2155ACCE48}" destId="{A947F9BA-7C22-4CAB-8F98-954D0477F8C4}" srcOrd="1" destOrd="0" presId="urn:microsoft.com/office/officeart/2018/5/layout/IconCircleLabelList"/>
    <dgm:cxn modelId="{FB041FBD-A465-4993-A8CE-6E802FC21254}" type="presParOf" srcId="{9A68BBF8-A3E0-4E2F-B71B-1F2155ACCE48}" destId="{CC61AF29-DEA5-4C49-B50F-0E6750CA25F3}" srcOrd="2" destOrd="0" presId="urn:microsoft.com/office/officeart/2018/5/layout/IconCircleLabelList"/>
    <dgm:cxn modelId="{CACF3CE0-0F22-408C-BF0F-F426B5770E13}" type="presParOf" srcId="{9A68BBF8-A3E0-4E2F-B71B-1F2155ACCE48}" destId="{9AA7F644-CA99-4D1C-AC22-9A40CAD36E45}" srcOrd="3" destOrd="0" presId="urn:microsoft.com/office/officeart/2018/5/layout/IconCircleLabelList"/>
    <dgm:cxn modelId="{6EC493D3-B41B-4873-BEE5-A6C2847DED98}" type="presParOf" srcId="{0E8A49A6-8E18-4048-9FDA-610A17570EF0}" destId="{46E12DA7-C0E4-4117-A680-978BC683C788}" srcOrd="1" destOrd="0" presId="urn:microsoft.com/office/officeart/2018/5/layout/IconCircleLabelList"/>
    <dgm:cxn modelId="{2BD1452C-8008-416A-AF8A-3F33A03CB5F0}" type="presParOf" srcId="{0E8A49A6-8E18-4048-9FDA-610A17570EF0}" destId="{AEFD6563-DF4B-4A42-B09B-B4C19EE3FCBB}" srcOrd="2" destOrd="0" presId="urn:microsoft.com/office/officeart/2018/5/layout/IconCircleLabelList"/>
    <dgm:cxn modelId="{C00618F3-5CE5-4E61-BC2E-0DBDF35445D3}" type="presParOf" srcId="{AEFD6563-DF4B-4A42-B09B-B4C19EE3FCBB}" destId="{395704C5-F946-462D-A69C-EF9F9736D2B0}" srcOrd="0" destOrd="0" presId="urn:microsoft.com/office/officeart/2018/5/layout/IconCircleLabelList"/>
    <dgm:cxn modelId="{2866C1D9-1CDD-4186-AD88-EFD450F36E1C}" type="presParOf" srcId="{AEFD6563-DF4B-4A42-B09B-B4C19EE3FCBB}" destId="{965E6294-B2C0-4C55-828B-784B823F312F}" srcOrd="1" destOrd="0" presId="urn:microsoft.com/office/officeart/2018/5/layout/IconCircleLabelList"/>
    <dgm:cxn modelId="{CFDB2128-8828-4619-95F1-ADAC12395191}" type="presParOf" srcId="{AEFD6563-DF4B-4A42-B09B-B4C19EE3FCBB}" destId="{2FDAA7AC-DEBA-4700-99D0-1A78999FE69D}" srcOrd="2" destOrd="0" presId="urn:microsoft.com/office/officeart/2018/5/layout/IconCircleLabelList"/>
    <dgm:cxn modelId="{7035CD62-4FC4-4035-B99F-BAD5D736F115}" type="presParOf" srcId="{AEFD6563-DF4B-4A42-B09B-B4C19EE3FCBB}" destId="{133F658D-38C7-4601-A0BE-1335EF200B1E}" srcOrd="3" destOrd="0" presId="urn:microsoft.com/office/officeart/2018/5/layout/IconCircleLabelList"/>
    <dgm:cxn modelId="{559F9AFD-7B36-4EFE-B99A-F36D04D52469}" type="presParOf" srcId="{0E8A49A6-8E18-4048-9FDA-610A17570EF0}" destId="{3B666681-D9D5-4A8A-82D9-4D0309BC6E10}" srcOrd="3" destOrd="0" presId="urn:microsoft.com/office/officeart/2018/5/layout/IconCircleLabelList"/>
    <dgm:cxn modelId="{768E7001-0ED8-48BF-92F4-01F2B6779139}" type="presParOf" srcId="{0E8A49A6-8E18-4048-9FDA-610A17570EF0}" destId="{7AAC013A-0AE3-49C5-B253-1E832DDAC4F3}" srcOrd="4" destOrd="0" presId="urn:microsoft.com/office/officeart/2018/5/layout/IconCircleLabelList"/>
    <dgm:cxn modelId="{383A1B03-FB33-49FC-8C58-2BE863FA7C05}" type="presParOf" srcId="{7AAC013A-0AE3-49C5-B253-1E832DDAC4F3}" destId="{E11D9D2D-E1EF-4F8B-B956-5276604AD9D9}" srcOrd="0" destOrd="0" presId="urn:microsoft.com/office/officeart/2018/5/layout/IconCircleLabelList"/>
    <dgm:cxn modelId="{6FE9BF58-7A75-4B3B-938C-56B37D2827BC}" type="presParOf" srcId="{7AAC013A-0AE3-49C5-B253-1E832DDAC4F3}" destId="{58FA072A-DFB4-4C7E-8DD2-3ED530ACB350}" srcOrd="1" destOrd="0" presId="urn:microsoft.com/office/officeart/2018/5/layout/IconCircleLabelList"/>
    <dgm:cxn modelId="{0A289092-85B0-4037-A5BF-54E4FC6E6984}" type="presParOf" srcId="{7AAC013A-0AE3-49C5-B253-1E832DDAC4F3}" destId="{289381BC-2E4A-4E2E-8DCB-A1DCC09AF3C1}" srcOrd="2" destOrd="0" presId="urn:microsoft.com/office/officeart/2018/5/layout/IconCircleLabelList"/>
    <dgm:cxn modelId="{A1F0FFDC-21AB-4D75-B64E-1FFEF7914036}" type="presParOf" srcId="{7AAC013A-0AE3-49C5-B253-1E832DDAC4F3}" destId="{4E92316D-3FE7-4566-B3F0-19B75154652B}" srcOrd="3" destOrd="0" presId="urn:microsoft.com/office/officeart/2018/5/layout/IconCircleLabelList"/>
  </dgm:cxnLst>
  <dgm:bg>
    <a:blipFill>
      <a:blip xmlns:r="http://schemas.openxmlformats.org/officeDocument/2006/relationships" r:embed="rId3">
        <a:extLst>
          <a:ext uri="{96DAC541-7B7A-43D3-8B79-37D633B846F1}">
            <asvg:svgBlip xmlns:asvg="http://schemas.microsoft.com/office/drawing/2016/SVG/main" r:embed="rId4"/>
          </a:ext>
        </a:extLst>
      </a:blip>
      <a:stretch>
        <a:fillRect t="-1000" b="-1000"/>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3EF664-A10F-4F61-87E9-B962E1317A37}"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31A69854-7566-4412-A31D-81234E9B8C14}">
      <dgm:prSet custT="1"/>
      <dgm:spPr/>
      <dgm:t>
        <a:bodyPr anchor="t" anchorCtr="1"/>
        <a:lstStyle/>
        <a:p>
          <a:pPr>
            <a:defRPr cap="all"/>
          </a:pPr>
          <a:r>
            <a:rPr lang="ro-RO" sz="1800" b="1" dirty="0">
              <a:solidFill>
                <a:srgbClr val="002060"/>
              </a:solidFill>
              <a:latin typeface="Garamond" panose="02020404030301010803" pitchFamily="18" charset="0"/>
            </a:rPr>
            <a:t>EVALUARE </a:t>
          </a:r>
        </a:p>
        <a:p>
          <a:pPr>
            <a:defRPr cap="all"/>
          </a:pPr>
          <a:r>
            <a:rPr lang="ro-RO" sz="1800" b="1" dirty="0">
              <a:solidFill>
                <a:srgbClr val="002060"/>
              </a:solidFill>
              <a:latin typeface="Garamond" panose="02020404030301010803" pitchFamily="18" charset="0"/>
            </a:rPr>
            <a:t>CONSILIERE PSIHOLOGICĂ</a:t>
          </a:r>
          <a:endParaRPr lang="en-US" sz="1800" b="1" dirty="0">
            <a:solidFill>
              <a:srgbClr val="002060"/>
            </a:solidFill>
            <a:latin typeface="Garamond" panose="02020404030301010803" pitchFamily="18" charset="0"/>
          </a:endParaRPr>
        </a:p>
        <a:p>
          <a:pPr>
            <a:defRPr cap="all"/>
          </a:pPr>
          <a:r>
            <a:rPr lang="ro-RO" sz="2000" b="1" i="1" cap="none" dirty="0">
              <a:solidFill>
                <a:srgbClr val="002060"/>
              </a:solidFill>
              <a:latin typeface="Garamond" panose="02020404030301010803" pitchFamily="18" charset="0"/>
            </a:rPr>
            <a:t>  345 ședințe/345 persoane</a:t>
          </a:r>
        </a:p>
        <a:p>
          <a:pPr>
            <a:defRPr cap="all"/>
          </a:pPr>
          <a:endParaRPr lang="en-US" sz="1400" b="1" i="1" dirty="0">
            <a:solidFill>
              <a:srgbClr val="002060"/>
            </a:solidFill>
            <a:latin typeface="Garamond" panose="02020404030301010803" pitchFamily="18" charset="0"/>
          </a:endParaRPr>
        </a:p>
      </dgm:t>
    </dgm:pt>
    <dgm:pt modelId="{5565F0F1-4759-426E-A93D-D788C6B1834D}" type="parTrans" cxnId="{C153F2C4-27C7-4F67-B59D-21B1E7599AB9}">
      <dgm:prSet/>
      <dgm:spPr/>
      <dgm:t>
        <a:bodyPr/>
        <a:lstStyle/>
        <a:p>
          <a:endParaRPr lang="en-US"/>
        </a:p>
      </dgm:t>
    </dgm:pt>
    <dgm:pt modelId="{A9FB573E-5C39-4200-AE81-986E8B2899A1}" type="sibTrans" cxnId="{C153F2C4-27C7-4F67-B59D-21B1E7599AB9}">
      <dgm:prSet/>
      <dgm:spPr/>
      <dgm:t>
        <a:bodyPr/>
        <a:lstStyle/>
        <a:p>
          <a:endParaRPr lang="en-US"/>
        </a:p>
      </dgm:t>
    </dgm:pt>
    <dgm:pt modelId="{70AAB01F-1F3F-4239-BB51-C836817025E3}">
      <dgm:prSet custT="1"/>
      <dgm:spPr>
        <a:effectLst>
          <a:outerShdw sx="13000" sy="13000" algn="ctr" rotWithShape="0">
            <a:srgbClr val="000000">
              <a:alpha val="43137"/>
            </a:srgbClr>
          </a:outerShdw>
        </a:effectLst>
      </dgm:spPr>
      <dgm:t>
        <a:bodyPr anchor="t" anchorCtr="1"/>
        <a:lstStyle/>
        <a:p>
          <a:pPr>
            <a:defRPr cap="all"/>
          </a:pPr>
          <a:endParaRPr lang="ro-RO" sz="2000" b="1" dirty="0">
            <a:solidFill>
              <a:srgbClr val="002060"/>
            </a:solidFill>
            <a:latin typeface="Garamond" panose="02020404030301010803" pitchFamily="18" charset="0"/>
          </a:endParaRPr>
        </a:p>
        <a:p>
          <a:pPr>
            <a:defRPr cap="all"/>
          </a:pPr>
          <a:endParaRPr lang="ro-RO" sz="2000" b="1" dirty="0">
            <a:solidFill>
              <a:srgbClr val="002060"/>
            </a:solidFill>
            <a:latin typeface="Garamond" panose="02020404030301010803" pitchFamily="18" charset="0"/>
          </a:endParaRPr>
        </a:p>
        <a:p>
          <a:pPr>
            <a:defRPr cap="all"/>
          </a:pPr>
          <a:r>
            <a:rPr lang="ro-RO" sz="2000" b="1" dirty="0">
              <a:solidFill>
                <a:srgbClr val="002060"/>
              </a:solidFill>
              <a:latin typeface="Garamond" panose="02020404030301010803" pitchFamily="18" charset="0"/>
            </a:rPr>
            <a:t>         LOGOPEDIE</a:t>
          </a:r>
        </a:p>
        <a:p>
          <a:pPr>
            <a:defRPr cap="all"/>
          </a:pPr>
          <a:r>
            <a:rPr lang="ro-RO" sz="2000" b="1" i="1" cap="none" dirty="0">
              <a:solidFill>
                <a:srgbClr val="002060"/>
              </a:solidFill>
              <a:latin typeface="Garamond" panose="02020404030301010803" pitchFamily="18" charset="0"/>
            </a:rPr>
            <a:t>     931 ședințe/133 persoane</a:t>
          </a:r>
        </a:p>
        <a:p>
          <a:pPr>
            <a:defRPr cap="all"/>
          </a:pPr>
          <a:endParaRPr lang="ro-RO" sz="1400" b="1" i="1" dirty="0">
            <a:solidFill>
              <a:srgbClr val="002060"/>
            </a:solidFill>
            <a:latin typeface="Garamond" panose="02020404030301010803" pitchFamily="18" charset="0"/>
            <a:ea typeface="Calibri" panose="020F0502020204030204" pitchFamily="34" charset="0"/>
          </a:endParaRPr>
        </a:p>
        <a:p>
          <a:pPr>
            <a:defRPr cap="all"/>
          </a:pPr>
          <a:r>
            <a:rPr lang="ro-RO" sz="1400" b="1" i="1" dirty="0">
              <a:solidFill>
                <a:srgbClr val="002060"/>
              </a:solidFill>
              <a:latin typeface="Garamond" panose="02020404030301010803" pitchFamily="18" charset="0"/>
              <a:ea typeface="Calibri" panose="020F0502020204030204" pitchFamily="34" charset="0"/>
            </a:rPr>
            <a:t>,</a:t>
          </a:r>
          <a:endParaRPr lang="ro-RO" sz="1400" b="1" cap="none" dirty="0">
            <a:solidFill>
              <a:srgbClr val="002060"/>
            </a:solidFill>
            <a:latin typeface="Garamond" panose="02020404030301010803" pitchFamily="18" charset="0"/>
          </a:endParaRPr>
        </a:p>
        <a:p>
          <a:pPr>
            <a:defRPr cap="all"/>
          </a:pPr>
          <a:endParaRPr lang="ro-RO" sz="2000" b="1" cap="none" dirty="0">
            <a:solidFill>
              <a:srgbClr val="002060"/>
            </a:solidFill>
            <a:latin typeface="Garamond" panose="02020404030301010803" pitchFamily="18" charset="0"/>
          </a:endParaRPr>
        </a:p>
        <a:p>
          <a:pPr>
            <a:defRPr cap="all"/>
          </a:pPr>
          <a:endParaRPr lang="ro-RO" sz="2000" b="1" cap="none" dirty="0">
            <a:solidFill>
              <a:srgbClr val="002060"/>
            </a:solidFill>
            <a:latin typeface="Garamond" panose="02020404030301010803" pitchFamily="18" charset="0"/>
          </a:endParaRPr>
        </a:p>
        <a:p>
          <a:pPr>
            <a:defRPr cap="all"/>
          </a:pPr>
          <a:endParaRPr lang="ro-RO" sz="2000" b="1" dirty="0">
            <a:solidFill>
              <a:srgbClr val="002060"/>
            </a:solidFill>
            <a:latin typeface="Garamond" panose="02020404030301010803" pitchFamily="18" charset="0"/>
          </a:endParaRPr>
        </a:p>
      </dgm:t>
    </dgm:pt>
    <dgm:pt modelId="{60249235-DC8C-405B-AC8E-676465FD62B7}" type="parTrans" cxnId="{66ABC6C2-DAA8-4BBD-A2CD-5B08247D6969}">
      <dgm:prSet/>
      <dgm:spPr/>
      <dgm:t>
        <a:bodyPr/>
        <a:lstStyle/>
        <a:p>
          <a:endParaRPr lang="en-US"/>
        </a:p>
      </dgm:t>
    </dgm:pt>
    <dgm:pt modelId="{A802530E-2788-4B70-8347-C4EFA40311A1}" type="sibTrans" cxnId="{66ABC6C2-DAA8-4BBD-A2CD-5B08247D6969}">
      <dgm:prSet/>
      <dgm:spPr/>
      <dgm:t>
        <a:bodyPr/>
        <a:lstStyle/>
        <a:p>
          <a:endParaRPr lang="en-US"/>
        </a:p>
      </dgm:t>
    </dgm:pt>
    <dgm:pt modelId="{F1D9C275-1E4B-40E9-8FA5-90D49683C289}">
      <dgm:prSet custT="1"/>
      <dgm:spPr/>
      <dgm:t>
        <a:bodyPr anchor="t" anchorCtr="1"/>
        <a:lstStyle/>
        <a:p>
          <a:pPr>
            <a:defRPr cap="all"/>
          </a:pPr>
          <a:endParaRPr lang="ro-RO" sz="2000" b="1" dirty="0">
            <a:solidFill>
              <a:srgbClr val="002060"/>
            </a:solidFill>
            <a:latin typeface="Garamond" panose="02020404030301010803" pitchFamily="18" charset="0"/>
          </a:endParaRPr>
        </a:p>
        <a:p>
          <a:pPr>
            <a:defRPr cap="all"/>
          </a:pPr>
          <a:r>
            <a:rPr lang="ro-RO" sz="2000" b="1" dirty="0">
              <a:solidFill>
                <a:srgbClr val="002060"/>
              </a:solidFill>
              <a:latin typeface="Garamond" panose="02020404030301010803" pitchFamily="18" charset="0"/>
            </a:rPr>
            <a:t>KINETOTERAPIE</a:t>
          </a:r>
          <a:endParaRPr lang="ro-RO" sz="2000" b="1" dirty="0">
            <a:latin typeface="Garamond" panose="02020404030301010803" pitchFamily="18" charset="0"/>
          </a:endParaRPr>
        </a:p>
        <a:p>
          <a:pPr>
            <a:defRPr cap="all"/>
          </a:pPr>
          <a:r>
            <a:rPr lang="ro-RO" sz="2000" b="1" i="1" cap="none" dirty="0">
              <a:solidFill>
                <a:srgbClr val="002060"/>
              </a:solidFill>
              <a:latin typeface="Garamond" panose="02020404030301010803" pitchFamily="18" charset="0"/>
            </a:rPr>
            <a:t>470 ședințe/94 persoane</a:t>
          </a:r>
          <a:endParaRPr lang="ro-RO" sz="2000" b="1" i="1" dirty="0">
            <a:solidFill>
              <a:srgbClr val="002060"/>
            </a:solidFill>
            <a:latin typeface="Garamond" panose="02020404030301010803" pitchFamily="18" charset="0"/>
          </a:endParaRPr>
        </a:p>
      </dgm:t>
    </dgm:pt>
    <dgm:pt modelId="{9C0328EF-E0B3-46D2-8D34-FBD9C9204230}" type="parTrans" cxnId="{0606E161-41D1-4B3A-BC3B-E677E85EFE9B}">
      <dgm:prSet/>
      <dgm:spPr/>
      <dgm:t>
        <a:bodyPr/>
        <a:lstStyle/>
        <a:p>
          <a:endParaRPr lang="en-US"/>
        </a:p>
      </dgm:t>
    </dgm:pt>
    <dgm:pt modelId="{7142EB2F-6B3E-439E-A19D-B6E391266445}" type="sibTrans" cxnId="{0606E161-41D1-4B3A-BC3B-E677E85EFE9B}">
      <dgm:prSet/>
      <dgm:spPr/>
      <dgm:t>
        <a:bodyPr/>
        <a:lstStyle/>
        <a:p>
          <a:endParaRPr lang="en-US"/>
        </a:p>
      </dgm:t>
    </dgm:pt>
    <dgm:pt modelId="{0E8A49A6-8E18-4048-9FDA-610A17570EF0}" type="pres">
      <dgm:prSet presAssocID="{AB3EF664-A10F-4F61-87E9-B962E1317A37}" presName="root" presStyleCnt="0">
        <dgm:presLayoutVars>
          <dgm:dir/>
          <dgm:resizeHandles val="exact"/>
        </dgm:presLayoutVars>
      </dgm:prSet>
      <dgm:spPr/>
    </dgm:pt>
    <dgm:pt modelId="{9A68BBF8-A3E0-4E2F-B71B-1F2155ACCE48}" type="pres">
      <dgm:prSet presAssocID="{31A69854-7566-4412-A31D-81234E9B8C14}" presName="compNode" presStyleCnt="0"/>
      <dgm:spPr/>
    </dgm:pt>
    <dgm:pt modelId="{A862FEE0-5D38-41BA-91F4-C685EFB92C04}" type="pres">
      <dgm:prSet presAssocID="{31A69854-7566-4412-A31D-81234E9B8C14}" presName="iconBgRect" presStyleLbl="bgShp" presStyleIdx="0" presStyleCnt="3" custLinFactNeighborX="12037" custLinFactNeighborY="-1324"/>
      <dgm:spPr/>
    </dgm:pt>
    <dgm:pt modelId="{A947F9BA-7C22-4CAB-8F98-954D0477F8C4}" type="pres">
      <dgm:prSet presAssocID="{31A69854-7566-4412-A31D-81234E9B8C14}" presName="iconRect" presStyleLbl="node1" presStyleIdx="0" presStyleCnt="3" custScaleX="130424" custScaleY="113931" custLinFactNeighborX="13760" custLinFactNeighborY="-2853"/>
      <dgm:spPr>
        <a:blipFill>
          <a:blip xmlns:r="http://schemas.openxmlformats.org/officeDocument/2006/relationships" r:embed="rId1"/>
          <a:srcRect/>
          <a:stretch>
            <a:fillRect/>
          </a:stretch>
        </a:blipFill>
        <a:ln>
          <a:noFill/>
        </a:ln>
        <a:scene3d>
          <a:camera prst="orthographicFront"/>
          <a:lightRig rig="threePt" dir="t"/>
        </a:scene3d>
        <a:sp3d>
          <a:bevelT/>
        </a:sp3d>
      </dgm:spPr>
    </dgm:pt>
    <dgm:pt modelId="{CC61AF29-DEA5-4C49-B50F-0E6750CA25F3}" type="pres">
      <dgm:prSet presAssocID="{31A69854-7566-4412-A31D-81234E9B8C14}" presName="spaceRect" presStyleCnt="0"/>
      <dgm:spPr/>
    </dgm:pt>
    <dgm:pt modelId="{9AA7F644-CA99-4D1C-AC22-9A40CAD36E45}" type="pres">
      <dgm:prSet presAssocID="{31A69854-7566-4412-A31D-81234E9B8C14}" presName="textRect" presStyleLbl="revTx" presStyleIdx="0" presStyleCnt="3" custScaleX="164733" custScaleY="72576">
        <dgm:presLayoutVars>
          <dgm:chMax val="1"/>
          <dgm:chPref val="1"/>
        </dgm:presLayoutVars>
      </dgm:prSet>
      <dgm:spPr/>
    </dgm:pt>
    <dgm:pt modelId="{46E12DA7-C0E4-4117-A680-978BC683C788}" type="pres">
      <dgm:prSet presAssocID="{A9FB573E-5C39-4200-AE81-986E8B2899A1}" presName="sibTrans" presStyleCnt="0"/>
      <dgm:spPr/>
    </dgm:pt>
    <dgm:pt modelId="{AEFD6563-DF4B-4A42-B09B-B4C19EE3FCBB}" type="pres">
      <dgm:prSet presAssocID="{70AAB01F-1F3F-4239-BB51-C836817025E3}" presName="compNode" presStyleCnt="0"/>
      <dgm:spPr/>
    </dgm:pt>
    <dgm:pt modelId="{395704C5-F946-462D-A69C-EF9F9736D2B0}" type="pres">
      <dgm:prSet presAssocID="{70AAB01F-1F3F-4239-BB51-C836817025E3}" presName="iconBgRect" presStyleLbl="bgShp" presStyleIdx="1" presStyleCnt="3" custLinFactNeighborX="-19026" custLinFactNeighborY="14403"/>
      <dgm:spPr/>
    </dgm:pt>
    <dgm:pt modelId="{965E6294-B2C0-4C55-828B-784B823F312F}" type="pres">
      <dgm:prSet presAssocID="{70AAB01F-1F3F-4239-BB51-C836817025E3}" presName="iconRect" presStyleLbl="node1" presStyleIdx="1" presStyleCnt="3" custFlipHor="1" custScaleX="179160" custScaleY="125208" custLinFactNeighborX="-38412" custLinFactNeighborY="1960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a:noFill/>
        </a:ln>
        <a:effectLst>
          <a:outerShdw blurRad="50800" dist="25400" dir="5400000" algn="ctr" rotWithShape="0">
            <a:srgbClr val="000000">
              <a:alpha val="43137"/>
            </a:srgbClr>
          </a:outerShdw>
        </a:effectLst>
      </dgm:spPr>
    </dgm:pt>
    <dgm:pt modelId="{2FDAA7AC-DEBA-4700-99D0-1A78999FE69D}" type="pres">
      <dgm:prSet presAssocID="{70AAB01F-1F3F-4239-BB51-C836817025E3}" presName="spaceRect" presStyleCnt="0"/>
      <dgm:spPr/>
    </dgm:pt>
    <dgm:pt modelId="{133F658D-38C7-4601-A0BE-1335EF200B1E}" type="pres">
      <dgm:prSet presAssocID="{70AAB01F-1F3F-4239-BB51-C836817025E3}" presName="textRect" presStyleLbl="revTx" presStyleIdx="1" presStyleCnt="3" custScaleX="161950" custScaleY="153709" custLinFactNeighborX="-32366" custLinFactNeighborY="-1722">
        <dgm:presLayoutVars>
          <dgm:chMax val="1"/>
          <dgm:chPref val="1"/>
        </dgm:presLayoutVars>
      </dgm:prSet>
      <dgm:spPr/>
    </dgm:pt>
    <dgm:pt modelId="{3B666681-D9D5-4A8A-82D9-4D0309BC6E10}" type="pres">
      <dgm:prSet presAssocID="{A802530E-2788-4B70-8347-C4EFA40311A1}" presName="sibTrans" presStyleCnt="0"/>
      <dgm:spPr/>
    </dgm:pt>
    <dgm:pt modelId="{7AAC013A-0AE3-49C5-B253-1E832DDAC4F3}" type="pres">
      <dgm:prSet presAssocID="{F1D9C275-1E4B-40E9-8FA5-90D49683C289}" presName="compNode" presStyleCnt="0"/>
      <dgm:spPr/>
    </dgm:pt>
    <dgm:pt modelId="{E11D9D2D-E1EF-4F8B-B956-5276604AD9D9}" type="pres">
      <dgm:prSet presAssocID="{F1D9C275-1E4B-40E9-8FA5-90D49683C289}" presName="iconBgRect" presStyleLbl="bgShp" presStyleIdx="2" presStyleCnt="3" custScaleX="94118" custScaleY="96025" custLinFactNeighborX="-41154" custLinFactNeighborY="8539"/>
      <dgm:spPr/>
    </dgm:pt>
    <dgm:pt modelId="{58FA072A-DFB4-4C7E-8DD2-3ED530ACB350}" type="pres">
      <dgm:prSet presAssocID="{F1D9C275-1E4B-40E9-8FA5-90D49683C289}" presName="iconRect" presStyleLbl="node1" presStyleIdx="2" presStyleCnt="3" custScaleX="88576" custScaleY="87162" custLinFactNeighborX="-71633" custLinFactNeighborY="9188"/>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000" b="-1000"/>
          </a:stretch>
        </a:blipFill>
        <a:ln>
          <a:noFill/>
        </a:ln>
      </dgm:spPr>
      <dgm:extLst>
        <a:ext uri="{E40237B7-FDA0-4F09-8148-C483321AD2D9}">
          <dgm14:cNvPr xmlns:dgm14="http://schemas.microsoft.com/office/drawing/2010/diagram" id="0" name="" descr="Body builder with solid fill"/>
        </a:ext>
      </dgm:extLst>
    </dgm:pt>
    <dgm:pt modelId="{289381BC-2E4A-4E2E-8DCB-A1DCC09AF3C1}" type="pres">
      <dgm:prSet presAssocID="{F1D9C275-1E4B-40E9-8FA5-90D49683C289}" presName="spaceRect" presStyleCnt="0"/>
      <dgm:spPr/>
    </dgm:pt>
    <dgm:pt modelId="{4E92316D-3FE7-4566-B3F0-19B75154652B}" type="pres">
      <dgm:prSet presAssocID="{F1D9C275-1E4B-40E9-8FA5-90D49683C289}" presName="textRect" presStyleLbl="revTx" presStyleIdx="2" presStyleCnt="3" custScaleX="154081" custScaleY="122366" custLinFactNeighborX="-20131" custLinFactNeighborY="18397">
        <dgm:presLayoutVars>
          <dgm:chMax val="1"/>
          <dgm:chPref val="1"/>
        </dgm:presLayoutVars>
      </dgm:prSet>
      <dgm:spPr/>
    </dgm:pt>
  </dgm:ptLst>
  <dgm:cxnLst>
    <dgm:cxn modelId="{0606E161-41D1-4B3A-BC3B-E677E85EFE9B}" srcId="{AB3EF664-A10F-4F61-87E9-B962E1317A37}" destId="{F1D9C275-1E4B-40E9-8FA5-90D49683C289}" srcOrd="2" destOrd="0" parTransId="{9C0328EF-E0B3-46D2-8D34-FBD9C9204230}" sibTransId="{7142EB2F-6B3E-439E-A19D-B6E391266445}"/>
    <dgm:cxn modelId="{E3CAD069-CACA-43E3-87EF-3695A8153986}" type="presOf" srcId="{31A69854-7566-4412-A31D-81234E9B8C14}" destId="{9AA7F644-CA99-4D1C-AC22-9A40CAD36E45}" srcOrd="0" destOrd="0" presId="urn:microsoft.com/office/officeart/2018/5/layout/IconCircleLabelList"/>
    <dgm:cxn modelId="{C0AE264B-7831-4384-AC47-897D1FA71958}" type="presOf" srcId="{70AAB01F-1F3F-4239-BB51-C836817025E3}" destId="{133F658D-38C7-4601-A0BE-1335EF200B1E}" srcOrd="0" destOrd="0" presId="urn:microsoft.com/office/officeart/2018/5/layout/IconCircleLabelList"/>
    <dgm:cxn modelId="{19BAD8AA-085B-4C78-A9C3-EBCFE611E9B4}" type="presOf" srcId="{F1D9C275-1E4B-40E9-8FA5-90D49683C289}" destId="{4E92316D-3FE7-4566-B3F0-19B75154652B}" srcOrd="0" destOrd="0" presId="urn:microsoft.com/office/officeart/2018/5/layout/IconCircleLabelList"/>
    <dgm:cxn modelId="{4E249BB5-DA6B-43ED-A8A0-A4158A6FAEE7}" type="presOf" srcId="{AB3EF664-A10F-4F61-87E9-B962E1317A37}" destId="{0E8A49A6-8E18-4048-9FDA-610A17570EF0}" srcOrd="0" destOrd="0" presId="urn:microsoft.com/office/officeart/2018/5/layout/IconCircleLabelList"/>
    <dgm:cxn modelId="{66ABC6C2-DAA8-4BBD-A2CD-5B08247D6969}" srcId="{AB3EF664-A10F-4F61-87E9-B962E1317A37}" destId="{70AAB01F-1F3F-4239-BB51-C836817025E3}" srcOrd="1" destOrd="0" parTransId="{60249235-DC8C-405B-AC8E-676465FD62B7}" sibTransId="{A802530E-2788-4B70-8347-C4EFA40311A1}"/>
    <dgm:cxn modelId="{C153F2C4-27C7-4F67-B59D-21B1E7599AB9}" srcId="{AB3EF664-A10F-4F61-87E9-B962E1317A37}" destId="{31A69854-7566-4412-A31D-81234E9B8C14}" srcOrd="0" destOrd="0" parTransId="{5565F0F1-4759-426E-A93D-D788C6B1834D}" sibTransId="{A9FB573E-5C39-4200-AE81-986E8B2899A1}"/>
    <dgm:cxn modelId="{B0A6F699-D400-48B7-8C7A-C3EEE22297DD}" type="presParOf" srcId="{0E8A49A6-8E18-4048-9FDA-610A17570EF0}" destId="{9A68BBF8-A3E0-4E2F-B71B-1F2155ACCE48}" srcOrd="0" destOrd="0" presId="urn:microsoft.com/office/officeart/2018/5/layout/IconCircleLabelList"/>
    <dgm:cxn modelId="{FEB4316E-5DD1-4796-9118-9A696E25DDEA}" type="presParOf" srcId="{9A68BBF8-A3E0-4E2F-B71B-1F2155ACCE48}" destId="{A862FEE0-5D38-41BA-91F4-C685EFB92C04}" srcOrd="0" destOrd="0" presId="urn:microsoft.com/office/officeart/2018/5/layout/IconCircleLabelList"/>
    <dgm:cxn modelId="{CA576736-5C63-4A97-A2DD-504DCE88DE80}" type="presParOf" srcId="{9A68BBF8-A3E0-4E2F-B71B-1F2155ACCE48}" destId="{A947F9BA-7C22-4CAB-8F98-954D0477F8C4}" srcOrd="1" destOrd="0" presId="urn:microsoft.com/office/officeart/2018/5/layout/IconCircleLabelList"/>
    <dgm:cxn modelId="{FB041FBD-A465-4993-A8CE-6E802FC21254}" type="presParOf" srcId="{9A68BBF8-A3E0-4E2F-B71B-1F2155ACCE48}" destId="{CC61AF29-DEA5-4C49-B50F-0E6750CA25F3}" srcOrd="2" destOrd="0" presId="urn:microsoft.com/office/officeart/2018/5/layout/IconCircleLabelList"/>
    <dgm:cxn modelId="{CACF3CE0-0F22-408C-BF0F-F426B5770E13}" type="presParOf" srcId="{9A68BBF8-A3E0-4E2F-B71B-1F2155ACCE48}" destId="{9AA7F644-CA99-4D1C-AC22-9A40CAD36E45}" srcOrd="3" destOrd="0" presId="urn:microsoft.com/office/officeart/2018/5/layout/IconCircleLabelList"/>
    <dgm:cxn modelId="{6EC493D3-B41B-4873-BEE5-A6C2847DED98}" type="presParOf" srcId="{0E8A49A6-8E18-4048-9FDA-610A17570EF0}" destId="{46E12DA7-C0E4-4117-A680-978BC683C788}" srcOrd="1" destOrd="0" presId="urn:microsoft.com/office/officeart/2018/5/layout/IconCircleLabelList"/>
    <dgm:cxn modelId="{2BD1452C-8008-416A-AF8A-3F33A03CB5F0}" type="presParOf" srcId="{0E8A49A6-8E18-4048-9FDA-610A17570EF0}" destId="{AEFD6563-DF4B-4A42-B09B-B4C19EE3FCBB}" srcOrd="2" destOrd="0" presId="urn:microsoft.com/office/officeart/2018/5/layout/IconCircleLabelList"/>
    <dgm:cxn modelId="{C00618F3-5CE5-4E61-BC2E-0DBDF35445D3}" type="presParOf" srcId="{AEFD6563-DF4B-4A42-B09B-B4C19EE3FCBB}" destId="{395704C5-F946-462D-A69C-EF9F9736D2B0}" srcOrd="0" destOrd="0" presId="urn:microsoft.com/office/officeart/2018/5/layout/IconCircleLabelList"/>
    <dgm:cxn modelId="{2866C1D9-1CDD-4186-AD88-EFD450F36E1C}" type="presParOf" srcId="{AEFD6563-DF4B-4A42-B09B-B4C19EE3FCBB}" destId="{965E6294-B2C0-4C55-828B-784B823F312F}" srcOrd="1" destOrd="0" presId="urn:microsoft.com/office/officeart/2018/5/layout/IconCircleLabelList"/>
    <dgm:cxn modelId="{CFDB2128-8828-4619-95F1-ADAC12395191}" type="presParOf" srcId="{AEFD6563-DF4B-4A42-B09B-B4C19EE3FCBB}" destId="{2FDAA7AC-DEBA-4700-99D0-1A78999FE69D}" srcOrd="2" destOrd="0" presId="urn:microsoft.com/office/officeart/2018/5/layout/IconCircleLabelList"/>
    <dgm:cxn modelId="{7035CD62-4FC4-4035-B99F-BAD5D736F115}" type="presParOf" srcId="{AEFD6563-DF4B-4A42-B09B-B4C19EE3FCBB}" destId="{133F658D-38C7-4601-A0BE-1335EF200B1E}" srcOrd="3" destOrd="0" presId="urn:microsoft.com/office/officeart/2018/5/layout/IconCircleLabelList"/>
    <dgm:cxn modelId="{559F9AFD-7B36-4EFE-B99A-F36D04D52469}" type="presParOf" srcId="{0E8A49A6-8E18-4048-9FDA-610A17570EF0}" destId="{3B666681-D9D5-4A8A-82D9-4D0309BC6E10}" srcOrd="3" destOrd="0" presId="urn:microsoft.com/office/officeart/2018/5/layout/IconCircleLabelList"/>
    <dgm:cxn modelId="{768E7001-0ED8-48BF-92F4-01F2B6779139}" type="presParOf" srcId="{0E8A49A6-8E18-4048-9FDA-610A17570EF0}" destId="{7AAC013A-0AE3-49C5-B253-1E832DDAC4F3}" srcOrd="4" destOrd="0" presId="urn:microsoft.com/office/officeart/2018/5/layout/IconCircleLabelList"/>
    <dgm:cxn modelId="{383A1B03-FB33-49FC-8C58-2BE863FA7C05}" type="presParOf" srcId="{7AAC013A-0AE3-49C5-B253-1E832DDAC4F3}" destId="{E11D9D2D-E1EF-4F8B-B956-5276604AD9D9}" srcOrd="0" destOrd="0" presId="urn:microsoft.com/office/officeart/2018/5/layout/IconCircleLabelList"/>
    <dgm:cxn modelId="{6FE9BF58-7A75-4B3B-938C-56B37D2827BC}" type="presParOf" srcId="{7AAC013A-0AE3-49C5-B253-1E832DDAC4F3}" destId="{58FA072A-DFB4-4C7E-8DD2-3ED530ACB350}" srcOrd="1" destOrd="0" presId="urn:microsoft.com/office/officeart/2018/5/layout/IconCircleLabelList"/>
    <dgm:cxn modelId="{0A289092-85B0-4037-A5BF-54E4FC6E6984}" type="presParOf" srcId="{7AAC013A-0AE3-49C5-B253-1E832DDAC4F3}" destId="{289381BC-2E4A-4E2E-8DCB-A1DCC09AF3C1}" srcOrd="2" destOrd="0" presId="urn:microsoft.com/office/officeart/2018/5/layout/IconCircleLabelList"/>
    <dgm:cxn modelId="{A1F0FFDC-21AB-4D75-B64E-1FFEF7914036}" type="presParOf" srcId="{7AAC013A-0AE3-49C5-B253-1E832DDAC4F3}" destId="{4E92316D-3FE7-4566-B3F0-19B75154652B}" srcOrd="3" destOrd="0" presId="urn:microsoft.com/office/officeart/2018/5/layout/IconCircleLabelList"/>
  </dgm:cxnLst>
  <dgm:bg>
    <a:blipFill>
      <a:blip xmlns:r="http://schemas.openxmlformats.org/officeDocument/2006/relationships" r:embed="rId3">
        <a:extLst>
          <a:ext uri="{96DAC541-7B7A-43D3-8B79-37D633B846F1}">
            <asvg:svgBlip xmlns:asvg="http://schemas.microsoft.com/office/drawing/2016/SVG/main" r:embed="rId4"/>
          </a:ext>
        </a:extLst>
      </a:blip>
      <a:stretch>
        <a:fillRect t="-1000" b="-1000"/>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082322-65D9-4EF8-8969-CB4FCD55B155}"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A9820DA-81FE-4A14-B0EA-B65CD7161892}">
      <dgm:prSet custT="1"/>
      <dgm:spPr/>
      <dgm:t>
        <a:bodyPr/>
        <a:lstStyle/>
        <a:p>
          <a:pPr>
            <a:lnSpc>
              <a:spcPct val="100000"/>
            </a:lnSpc>
            <a:defRPr cap="all"/>
          </a:pPr>
          <a:r>
            <a:rPr lang="ro-RO" sz="1800" b="1" dirty="0">
              <a:solidFill>
                <a:srgbClr val="002060"/>
              </a:solidFill>
              <a:latin typeface="Garamond" panose="02020404030301010803" pitchFamily="18" charset="0"/>
            </a:rPr>
            <a:t>EDUCAȚIE PENTRU SĂNĂTATE</a:t>
          </a:r>
          <a:endParaRPr lang="en-US" sz="1800" b="1" dirty="0">
            <a:solidFill>
              <a:srgbClr val="002060"/>
            </a:solidFill>
            <a:latin typeface="Garamond" panose="02020404030301010803" pitchFamily="18" charset="0"/>
          </a:endParaRPr>
        </a:p>
      </dgm:t>
    </dgm:pt>
    <dgm:pt modelId="{7D86F940-3817-4F21-B70B-CDF9B2814FB6}" type="parTrans" cxnId="{23140E73-5C02-4E29-B677-CB0A65051E68}">
      <dgm:prSet/>
      <dgm:spPr/>
      <dgm:t>
        <a:bodyPr/>
        <a:lstStyle/>
        <a:p>
          <a:endParaRPr lang="en-US"/>
        </a:p>
      </dgm:t>
    </dgm:pt>
    <dgm:pt modelId="{A13B1399-C402-4A65-805A-4077B73F704E}" type="sibTrans" cxnId="{23140E73-5C02-4E29-B677-CB0A65051E68}">
      <dgm:prSet/>
      <dgm:spPr/>
      <dgm:t>
        <a:bodyPr/>
        <a:lstStyle/>
        <a:p>
          <a:endParaRPr lang="en-US"/>
        </a:p>
      </dgm:t>
    </dgm:pt>
    <dgm:pt modelId="{85CCB2CB-9E68-4B2C-9F1E-50CA45F3F484}">
      <dgm:prSet custT="1"/>
      <dgm:spPr/>
      <dgm:t>
        <a:bodyPr/>
        <a:lstStyle/>
        <a:p>
          <a:pPr>
            <a:lnSpc>
              <a:spcPct val="100000"/>
            </a:lnSpc>
            <a:defRPr cap="all"/>
          </a:pPr>
          <a:r>
            <a:rPr lang="ro-RO" sz="1800" b="1" dirty="0">
              <a:solidFill>
                <a:srgbClr val="002060"/>
              </a:solidFill>
              <a:latin typeface="Garamond" panose="02020404030301010803" pitchFamily="18" charset="0"/>
            </a:rPr>
            <a:t>TELEMEDICINĂ</a:t>
          </a:r>
          <a:endParaRPr lang="en-US" sz="1800" b="1" dirty="0">
            <a:solidFill>
              <a:srgbClr val="002060"/>
            </a:solidFill>
            <a:latin typeface="Garamond" panose="02020404030301010803" pitchFamily="18" charset="0"/>
          </a:endParaRPr>
        </a:p>
      </dgm:t>
    </dgm:pt>
    <dgm:pt modelId="{89638BAF-E3B3-4EC2-AD89-CF04956EB1D9}" type="parTrans" cxnId="{30268320-F02B-4006-B150-097885F597AB}">
      <dgm:prSet/>
      <dgm:spPr/>
      <dgm:t>
        <a:bodyPr/>
        <a:lstStyle/>
        <a:p>
          <a:endParaRPr lang="en-US"/>
        </a:p>
      </dgm:t>
    </dgm:pt>
    <dgm:pt modelId="{EC882073-29DC-49E2-8D0C-CE87001FF601}" type="sibTrans" cxnId="{30268320-F02B-4006-B150-097885F597AB}">
      <dgm:prSet/>
      <dgm:spPr/>
      <dgm:t>
        <a:bodyPr/>
        <a:lstStyle/>
        <a:p>
          <a:endParaRPr lang="en-US"/>
        </a:p>
      </dgm:t>
    </dgm:pt>
    <dgm:pt modelId="{438D9AB5-4B71-4E86-91B8-CCD3C6E465FA}">
      <dgm:prSet custT="1"/>
      <dgm:spPr/>
      <dgm:t>
        <a:bodyPr/>
        <a:lstStyle/>
        <a:p>
          <a:pPr>
            <a:lnSpc>
              <a:spcPct val="100000"/>
            </a:lnSpc>
            <a:defRPr cap="all"/>
          </a:pPr>
          <a:r>
            <a:rPr lang="ro-RO" sz="1800" b="1" dirty="0">
              <a:solidFill>
                <a:srgbClr val="002060"/>
              </a:solidFill>
              <a:latin typeface="Garamond" panose="02020404030301010803" pitchFamily="18" charset="0"/>
            </a:rPr>
            <a:t>ACȚIUNI PREVENȚIE BOLI TRANSMISIBILE</a:t>
          </a:r>
          <a:endParaRPr lang="en-US" sz="1800" b="1" dirty="0">
            <a:solidFill>
              <a:srgbClr val="002060"/>
            </a:solidFill>
            <a:latin typeface="Garamond" panose="02020404030301010803" pitchFamily="18" charset="0"/>
          </a:endParaRPr>
        </a:p>
      </dgm:t>
    </dgm:pt>
    <dgm:pt modelId="{0990FD5A-F3E8-49F8-AD75-18A09DFB88C9}" type="parTrans" cxnId="{B349604F-E5CF-4B20-9A83-A1E8837EECEE}">
      <dgm:prSet/>
      <dgm:spPr/>
      <dgm:t>
        <a:bodyPr/>
        <a:lstStyle/>
        <a:p>
          <a:endParaRPr lang="en-US"/>
        </a:p>
      </dgm:t>
    </dgm:pt>
    <dgm:pt modelId="{3E2CAA1F-C879-4840-8802-68DBCC5220D2}" type="sibTrans" cxnId="{B349604F-E5CF-4B20-9A83-A1E8837EECEE}">
      <dgm:prSet/>
      <dgm:spPr/>
      <dgm:t>
        <a:bodyPr/>
        <a:lstStyle/>
        <a:p>
          <a:endParaRPr lang="en-US"/>
        </a:p>
      </dgm:t>
    </dgm:pt>
    <dgm:pt modelId="{9248FD18-E683-4541-9EB2-A0B551436FFB}">
      <dgm:prSet custT="1"/>
      <dgm:spPr/>
      <dgm:t>
        <a:bodyPr/>
        <a:lstStyle/>
        <a:p>
          <a:pPr algn="ctr">
            <a:lnSpc>
              <a:spcPct val="100000"/>
            </a:lnSpc>
            <a:defRPr cap="all"/>
          </a:pPr>
          <a:r>
            <a:rPr lang="ro-RO" sz="1800" b="1" dirty="0">
              <a:solidFill>
                <a:srgbClr val="002060"/>
              </a:solidFill>
              <a:latin typeface="Garamond" panose="02020404030301010803" pitchFamily="18" charset="0"/>
            </a:rPr>
            <a:t>ANALIZE MEDICALE,CONSULTAțII ȘI INVESTIGAȚII DE SPECIALITATE,  CARAVANE</a:t>
          </a:r>
          <a:endParaRPr lang="en-US" sz="1800" b="1" dirty="0">
            <a:solidFill>
              <a:srgbClr val="002060"/>
            </a:solidFill>
            <a:latin typeface="Garamond" panose="02020404030301010803" pitchFamily="18" charset="0"/>
          </a:endParaRPr>
        </a:p>
      </dgm:t>
    </dgm:pt>
    <dgm:pt modelId="{925B2FF4-17B9-40B4-A5F2-C21ED5F20620}" type="parTrans" cxnId="{94C77C83-4E62-41E8-BBFF-3A926E5F2A54}">
      <dgm:prSet/>
      <dgm:spPr/>
      <dgm:t>
        <a:bodyPr/>
        <a:lstStyle/>
        <a:p>
          <a:endParaRPr lang="en-US"/>
        </a:p>
      </dgm:t>
    </dgm:pt>
    <dgm:pt modelId="{B62A2653-BEB5-458F-B551-D0A4AA3032AA}" type="sibTrans" cxnId="{94C77C83-4E62-41E8-BBFF-3A926E5F2A54}">
      <dgm:prSet/>
      <dgm:spPr/>
      <dgm:t>
        <a:bodyPr/>
        <a:lstStyle/>
        <a:p>
          <a:endParaRPr lang="en-US"/>
        </a:p>
      </dgm:t>
    </dgm:pt>
    <dgm:pt modelId="{5F6296FB-6623-49F0-A37B-32D5293F3A75}" type="pres">
      <dgm:prSet presAssocID="{A9082322-65D9-4EF8-8969-CB4FCD55B155}" presName="root" presStyleCnt="0">
        <dgm:presLayoutVars>
          <dgm:dir/>
          <dgm:resizeHandles val="exact"/>
        </dgm:presLayoutVars>
      </dgm:prSet>
      <dgm:spPr/>
    </dgm:pt>
    <dgm:pt modelId="{85DA380E-3FD6-4279-8ECB-35FD817107C7}" type="pres">
      <dgm:prSet presAssocID="{FA9820DA-81FE-4A14-B0EA-B65CD7161892}" presName="compNode" presStyleCnt="0"/>
      <dgm:spPr/>
    </dgm:pt>
    <dgm:pt modelId="{E5D0A7DB-F870-4289-A176-74DC8634D49F}" type="pres">
      <dgm:prSet presAssocID="{FA9820DA-81FE-4A14-B0EA-B65CD7161892}" presName="iconBgRect" presStyleLbl="bgShp" presStyleIdx="0" presStyleCnt="4"/>
      <dgm:spPr/>
    </dgm:pt>
    <dgm:pt modelId="{926532A6-7EC2-48FB-9700-1C2608E2063C}" type="pres">
      <dgm:prSet presAssocID="{FA9820DA-81FE-4A14-B0EA-B65CD7161892}" presName="iconRect" presStyleLbl="node1" presStyleIdx="0" presStyleCnt="4" custScaleX="120303" custScaleY="10477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7000" b="-7000"/>
          </a:stretch>
        </a:blipFill>
        <a:ln>
          <a:noFill/>
        </a:ln>
      </dgm:spPr>
      <dgm:extLst>
        <a:ext uri="{E40237B7-FDA0-4F09-8148-C483321AD2D9}">
          <dgm14:cNvPr xmlns:dgm14="http://schemas.microsoft.com/office/drawing/2010/diagram" id="0" name="" descr="Heart with pulse with solid fill"/>
        </a:ext>
      </dgm:extLst>
    </dgm:pt>
    <dgm:pt modelId="{51E7910C-A987-431D-A3B3-AFE18209A9A2}" type="pres">
      <dgm:prSet presAssocID="{FA9820DA-81FE-4A14-B0EA-B65CD7161892}" presName="spaceRect" presStyleCnt="0"/>
      <dgm:spPr/>
    </dgm:pt>
    <dgm:pt modelId="{7ECCB9B7-3229-4D84-88AF-537C55717936}" type="pres">
      <dgm:prSet presAssocID="{FA9820DA-81FE-4A14-B0EA-B65CD7161892}" presName="textRect" presStyleLbl="revTx" presStyleIdx="0" presStyleCnt="4" custScaleX="149171">
        <dgm:presLayoutVars>
          <dgm:chMax val="1"/>
          <dgm:chPref val="1"/>
        </dgm:presLayoutVars>
      </dgm:prSet>
      <dgm:spPr/>
    </dgm:pt>
    <dgm:pt modelId="{31C29FDC-4EAC-421C-85D7-75F0109DA069}" type="pres">
      <dgm:prSet presAssocID="{A13B1399-C402-4A65-805A-4077B73F704E}" presName="sibTrans" presStyleCnt="0"/>
      <dgm:spPr/>
    </dgm:pt>
    <dgm:pt modelId="{BB66529C-2270-4196-BFCB-71AF1BBE96EB}" type="pres">
      <dgm:prSet presAssocID="{85CCB2CB-9E68-4B2C-9F1E-50CA45F3F484}" presName="compNode" presStyleCnt="0"/>
      <dgm:spPr/>
    </dgm:pt>
    <dgm:pt modelId="{3EC02099-2D14-4F0B-98D2-969D1935C96B}" type="pres">
      <dgm:prSet presAssocID="{85CCB2CB-9E68-4B2C-9F1E-50CA45F3F484}" presName="iconBgRect" presStyleLbl="bgShp" presStyleIdx="1" presStyleCnt="4"/>
      <dgm:spPr/>
    </dgm:pt>
    <dgm:pt modelId="{F7C6369C-F074-481D-877F-C3CA1C8B2601}" type="pres">
      <dgm:prSet presAssocID="{85CCB2CB-9E68-4B2C-9F1E-50CA45F3F484}" presName="iconRect" presStyleLbl="node1" presStyleIdx="1" presStyleCnt="4" custScaleX="132916" custScaleY="121370"/>
      <dgm:spPr>
        <a:blipFill>
          <a:blip xmlns:r="http://schemas.openxmlformats.org/officeDocument/2006/relationships" r:embed="rId3">
            <a:extLst>
              <a:ext uri="{96DAC541-7B7A-43D3-8B79-37D633B846F1}">
                <asvg:svgBlip xmlns:asvg="http://schemas.microsoft.com/office/drawing/2016/SVG/main" r:embed="rId4"/>
              </a:ext>
            </a:extLst>
          </a:blip>
          <a:srcRect/>
          <a:stretch>
            <a:fillRect t="-5000" b="-5000"/>
          </a:stretch>
        </a:blipFill>
        <a:ln>
          <a:noFill/>
        </a:ln>
      </dgm:spPr>
      <dgm:extLst>
        <a:ext uri="{E40237B7-FDA0-4F09-8148-C483321AD2D9}">
          <dgm14:cNvPr xmlns:dgm14="http://schemas.microsoft.com/office/drawing/2010/diagram" id="0" name="" descr="Open book with solid fill"/>
        </a:ext>
      </dgm:extLst>
    </dgm:pt>
    <dgm:pt modelId="{90F176AB-80FF-420F-BF88-679C99DC0526}" type="pres">
      <dgm:prSet presAssocID="{85CCB2CB-9E68-4B2C-9F1E-50CA45F3F484}" presName="spaceRect" presStyleCnt="0"/>
      <dgm:spPr/>
    </dgm:pt>
    <dgm:pt modelId="{2E1E48B1-231B-40EC-9DEB-E9C62DB9B354}" type="pres">
      <dgm:prSet presAssocID="{85CCB2CB-9E68-4B2C-9F1E-50CA45F3F484}" presName="textRect" presStyleLbl="revTx" presStyleIdx="1" presStyleCnt="4" custScaleX="128898">
        <dgm:presLayoutVars>
          <dgm:chMax val="1"/>
          <dgm:chPref val="1"/>
        </dgm:presLayoutVars>
      </dgm:prSet>
      <dgm:spPr/>
    </dgm:pt>
    <dgm:pt modelId="{40F320B4-3B2A-499E-8008-E3C845BE8529}" type="pres">
      <dgm:prSet presAssocID="{EC882073-29DC-49E2-8D0C-CE87001FF601}" presName="sibTrans" presStyleCnt="0"/>
      <dgm:spPr/>
    </dgm:pt>
    <dgm:pt modelId="{97C7AAAE-BF17-4136-8CB3-3B81D8C1FB63}" type="pres">
      <dgm:prSet presAssocID="{438D9AB5-4B71-4E86-91B8-CCD3C6E465FA}" presName="compNode" presStyleCnt="0"/>
      <dgm:spPr/>
    </dgm:pt>
    <dgm:pt modelId="{3B05B3D7-3CA4-4213-988D-5520E9FCAC06}" type="pres">
      <dgm:prSet presAssocID="{438D9AB5-4B71-4E86-91B8-CCD3C6E465FA}" presName="iconBgRect" presStyleLbl="bgShp" presStyleIdx="2" presStyleCnt="4"/>
      <dgm:spPr/>
    </dgm:pt>
    <dgm:pt modelId="{D20C6F1C-67EB-49A3-8A6A-77FE6F4E2581}" type="pres">
      <dgm:prSet presAssocID="{438D9AB5-4B71-4E86-91B8-CCD3C6E465FA}" presName="iconRect" presStyleLbl="node1" presStyleIdx="2" presStyleCnt="4"/>
      <dgm:spPr>
        <a:blipFill>
          <a:blip xmlns:r="http://schemas.openxmlformats.org/officeDocument/2006/relationships" r:embed="rId5"/>
          <a:srcRect/>
          <a:stretch>
            <a:fillRect l="-25000" r="-25000"/>
          </a:stretch>
        </a:blipFill>
        <a:ln>
          <a:noFill/>
        </a:ln>
      </dgm:spPr>
      <dgm:extLst>
        <a:ext uri="{E40237B7-FDA0-4F09-8148-C483321AD2D9}">
          <dgm14:cNvPr xmlns:dgm14="http://schemas.microsoft.com/office/drawing/2010/diagram" id="0" name="" descr="Desk with stethoscope and computer keyboard"/>
        </a:ext>
      </dgm:extLst>
    </dgm:pt>
    <dgm:pt modelId="{960854BB-8EB9-47EF-9355-8D47AD054958}" type="pres">
      <dgm:prSet presAssocID="{438D9AB5-4B71-4E86-91B8-CCD3C6E465FA}" presName="spaceRect" presStyleCnt="0"/>
      <dgm:spPr/>
    </dgm:pt>
    <dgm:pt modelId="{74A5C5D9-1529-4C00-8952-5702A3EBEB99}" type="pres">
      <dgm:prSet presAssocID="{438D9AB5-4B71-4E86-91B8-CCD3C6E465FA}" presName="textRect" presStyleLbl="revTx" presStyleIdx="2" presStyleCnt="4" custScaleX="130090">
        <dgm:presLayoutVars>
          <dgm:chMax val="1"/>
          <dgm:chPref val="1"/>
        </dgm:presLayoutVars>
      </dgm:prSet>
      <dgm:spPr/>
    </dgm:pt>
    <dgm:pt modelId="{3131E9F9-356B-4609-AC65-F2A855C818FA}" type="pres">
      <dgm:prSet presAssocID="{3E2CAA1F-C879-4840-8802-68DBCC5220D2}" presName="sibTrans" presStyleCnt="0"/>
      <dgm:spPr/>
    </dgm:pt>
    <dgm:pt modelId="{D8743F52-E4D6-4D15-838C-369E27080496}" type="pres">
      <dgm:prSet presAssocID="{9248FD18-E683-4541-9EB2-A0B551436FFB}" presName="compNode" presStyleCnt="0"/>
      <dgm:spPr/>
    </dgm:pt>
    <dgm:pt modelId="{CB636E1E-A841-49EB-A5DF-AEA92F5B90A0}" type="pres">
      <dgm:prSet presAssocID="{9248FD18-E683-4541-9EB2-A0B551436FFB}" presName="iconBgRect" presStyleLbl="bgShp" presStyleIdx="3" presStyleCnt="4"/>
      <dgm:spPr/>
    </dgm:pt>
    <dgm:pt modelId="{59D6C5FB-B8FF-4B57-B22D-AEAC08728B7D}" type="pres">
      <dgm:prSet presAssocID="{9248FD18-E683-4541-9EB2-A0B551436FFB}" presName="iconRect" presStyleLbl="node1" presStyleIdx="3" presStyleCnt="4" custLinFactNeighborX="-5119"/>
      <dgm:spPr>
        <a:blipFill>
          <a:blip xmlns:r="http://schemas.openxmlformats.org/officeDocument/2006/relationships" r:embed="rId6">
            <a:extLst>
              <a:ext uri="{96DAC541-7B7A-43D3-8B79-37D633B846F1}">
                <asvg:svgBlip xmlns:asvg="http://schemas.microsoft.com/office/drawing/2016/SVG/main" r:embed="rId7"/>
              </a:ext>
            </a:extLst>
          </a:blip>
          <a:srcRect/>
          <a:stretch>
            <a:fillRect/>
          </a:stretch>
        </a:blipFill>
        <a:ln>
          <a:noFill/>
        </a:ln>
      </dgm:spPr>
      <dgm:extLst>
        <a:ext uri="{E40237B7-FDA0-4F09-8148-C483321AD2D9}">
          <dgm14:cNvPr xmlns:dgm14="http://schemas.microsoft.com/office/drawing/2010/diagram" id="0" name="" descr="Stethoscope with solid fill"/>
        </a:ext>
      </dgm:extLst>
    </dgm:pt>
    <dgm:pt modelId="{03EF90FF-C7D4-4034-8D59-1D749DDA41F9}" type="pres">
      <dgm:prSet presAssocID="{9248FD18-E683-4541-9EB2-A0B551436FFB}" presName="spaceRect" presStyleCnt="0"/>
      <dgm:spPr/>
    </dgm:pt>
    <dgm:pt modelId="{8E2D07B9-A1AB-4FA9-8A07-1D52AC3E3ADB}" type="pres">
      <dgm:prSet presAssocID="{9248FD18-E683-4541-9EB2-A0B551436FFB}" presName="textRect" presStyleLbl="revTx" presStyleIdx="3" presStyleCnt="4" custScaleX="240535" custScaleY="122028">
        <dgm:presLayoutVars>
          <dgm:chMax val="1"/>
          <dgm:chPref val="1"/>
        </dgm:presLayoutVars>
      </dgm:prSet>
      <dgm:spPr/>
    </dgm:pt>
  </dgm:ptLst>
  <dgm:cxnLst>
    <dgm:cxn modelId="{F6E91711-457D-4C3A-BAE0-58FEF02D3010}" type="presOf" srcId="{9248FD18-E683-4541-9EB2-A0B551436FFB}" destId="{8E2D07B9-A1AB-4FA9-8A07-1D52AC3E3ADB}" srcOrd="0" destOrd="0" presId="urn:microsoft.com/office/officeart/2018/5/layout/IconCircleLabelList"/>
    <dgm:cxn modelId="{30268320-F02B-4006-B150-097885F597AB}" srcId="{A9082322-65D9-4EF8-8969-CB4FCD55B155}" destId="{85CCB2CB-9E68-4B2C-9F1E-50CA45F3F484}" srcOrd="1" destOrd="0" parTransId="{89638BAF-E3B3-4EC2-AD89-CF04956EB1D9}" sibTransId="{EC882073-29DC-49E2-8D0C-CE87001FF601}"/>
    <dgm:cxn modelId="{D1061536-E86B-4197-AB33-83869653E5A4}" type="presOf" srcId="{85CCB2CB-9E68-4B2C-9F1E-50CA45F3F484}" destId="{2E1E48B1-231B-40EC-9DEB-E9C62DB9B354}" srcOrd="0" destOrd="0" presId="urn:microsoft.com/office/officeart/2018/5/layout/IconCircleLabelList"/>
    <dgm:cxn modelId="{B349604F-E5CF-4B20-9A83-A1E8837EECEE}" srcId="{A9082322-65D9-4EF8-8969-CB4FCD55B155}" destId="{438D9AB5-4B71-4E86-91B8-CCD3C6E465FA}" srcOrd="2" destOrd="0" parTransId="{0990FD5A-F3E8-49F8-AD75-18A09DFB88C9}" sibTransId="{3E2CAA1F-C879-4840-8802-68DBCC5220D2}"/>
    <dgm:cxn modelId="{23140E73-5C02-4E29-B677-CB0A65051E68}" srcId="{A9082322-65D9-4EF8-8969-CB4FCD55B155}" destId="{FA9820DA-81FE-4A14-B0EA-B65CD7161892}" srcOrd="0" destOrd="0" parTransId="{7D86F940-3817-4F21-B70B-CDF9B2814FB6}" sibTransId="{A13B1399-C402-4A65-805A-4077B73F704E}"/>
    <dgm:cxn modelId="{E52E2580-A2A2-41C6-9C23-44EBAFEADA93}" type="presOf" srcId="{A9082322-65D9-4EF8-8969-CB4FCD55B155}" destId="{5F6296FB-6623-49F0-A37B-32D5293F3A75}" srcOrd="0" destOrd="0" presId="urn:microsoft.com/office/officeart/2018/5/layout/IconCircleLabelList"/>
    <dgm:cxn modelId="{94C77C83-4E62-41E8-BBFF-3A926E5F2A54}" srcId="{A9082322-65D9-4EF8-8969-CB4FCD55B155}" destId="{9248FD18-E683-4541-9EB2-A0B551436FFB}" srcOrd="3" destOrd="0" parTransId="{925B2FF4-17B9-40B4-A5F2-C21ED5F20620}" sibTransId="{B62A2653-BEB5-458F-B551-D0A4AA3032AA}"/>
    <dgm:cxn modelId="{3928EBAB-04A1-4240-8E73-7CC5509250D4}" type="presOf" srcId="{438D9AB5-4B71-4E86-91B8-CCD3C6E465FA}" destId="{74A5C5D9-1529-4C00-8952-5702A3EBEB99}" srcOrd="0" destOrd="0" presId="urn:microsoft.com/office/officeart/2018/5/layout/IconCircleLabelList"/>
    <dgm:cxn modelId="{E3E2B8B4-605D-4B42-BDED-255AB0E3103D}" type="presOf" srcId="{FA9820DA-81FE-4A14-B0EA-B65CD7161892}" destId="{7ECCB9B7-3229-4D84-88AF-537C55717936}" srcOrd="0" destOrd="0" presId="urn:microsoft.com/office/officeart/2018/5/layout/IconCircleLabelList"/>
    <dgm:cxn modelId="{E9B6D60B-EE8A-4E87-8A00-D8E904FC0544}" type="presParOf" srcId="{5F6296FB-6623-49F0-A37B-32D5293F3A75}" destId="{85DA380E-3FD6-4279-8ECB-35FD817107C7}" srcOrd="0" destOrd="0" presId="urn:microsoft.com/office/officeart/2018/5/layout/IconCircleLabelList"/>
    <dgm:cxn modelId="{B0F87955-5377-4F1D-8921-88E53579D482}" type="presParOf" srcId="{85DA380E-3FD6-4279-8ECB-35FD817107C7}" destId="{E5D0A7DB-F870-4289-A176-74DC8634D49F}" srcOrd="0" destOrd="0" presId="urn:microsoft.com/office/officeart/2018/5/layout/IconCircleLabelList"/>
    <dgm:cxn modelId="{0CBE1D9D-C93C-40F8-B710-76BF1DE224D9}" type="presParOf" srcId="{85DA380E-3FD6-4279-8ECB-35FD817107C7}" destId="{926532A6-7EC2-48FB-9700-1C2608E2063C}" srcOrd="1" destOrd="0" presId="urn:microsoft.com/office/officeart/2018/5/layout/IconCircleLabelList"/>
    <dgm:cxn modelId="{AB1A43E9-7456-48D3-88B2-52C2ADBF9E09}" type="presParOf" srcId="{85DA380E-3FD6-4279-8ECB-35FD817107C7}" destId="{51E7910C-A987-431D-A3B3-AFE18209A9A2}" srcOrd="2" destOrd="0" presId="urn:microsoft.com/office/officeart/2018/5/layout/IconCircleLabelList"/>
    <dgm:cxn modelId="{6080838C-CA5D-4505-A6F2-92051A3DEB22}" type="presParOf" srcId="{85DA380E-3FD6-4279-8ECB-35FD817107C7}" destId="{7ECCB9B7-3229-4D84-88AF-537C55717936}" srcOrd="3" destOrd="0" presId="urn:microsoft.com/office/officeart/2018/5/layout/IconCircleLabelList"/>
    <dgm:cxn modelId="{D5262C0E-799D-47C5-8514-639D9EA5D21D}" type="presParOf" srcId="{5F6296FB-6623-49F0-A37B-32D5293F3A75}" destId="{31C29FDC-4EAC-421C-85D7-75F0109DA069}" srcOrd="1" destOrd="0" presId="urn:microsoft.com/office/officeart/2018/5/layout/IconCircleLabelList"/>
    <dgm:cxn modelId="{C1FD4445-8252-449D-A9A3-29D325ED309C}" type="presParOf" srcId="{5F6296FB-6623-49F0-A37B-32D5293F3A75}" destId="{BB66529C-2270-4196-BFCB-71AF1BBE96EB}" srcOrd="2" destOrd="0" presId="urn:microsoft.com/office/officeart/2018/5/layout/IconCircleLabelList"/>
    <dgm:cxn modelId="{930D56C5-D09E-4419-BE3B-6FA1D45629A4}" type="presParOf" srcId="{BB66529C-2270-4196-BFCB-71AF1BBE96EB}" destId="{3EC02099-2D14-4F0B-98D2-969D1935C96B}" srcOrd="0" destOrd="0" presId="urn:microsoft.com/office/officeart/2018/5/layout/IconCircleLabelList"/>
    <dgm:cxn modelId="{DB603AA3-2F43-4AD4-AAA1-B7BED4D41E3F}" type="presParOf" srcId="{BB66529C-2270-4196-BFCB-71AF1BBE96EB}" destId="{F7C6369C-F074-481D-877F-C3CA1C8B2601}" srcOrd="1" destOrd="0" presId="urn:microsoft.com/office/officeart/2018/5/layout/IconCircleLabelList"/>
    <dgm:cxn modelId="{2A54E254-47AA-4B6C-BD71-C810A1EA7384}" type="presParOf" srcId="{BB66529C-2270-4196-BFCB-71AF1BBE96EB}" destId="{90F176AB-80FF-420F-BF88-679C99DC0526}" srcOrd="2" destOrd="0" presId="urn:microsoft.com/office/officeart/2018/5/layout/IconCircleLabelList"/>
    <dgm:cxn modelId="{B6049173-0FE6-4A67-B887-897661D37E09}" type="presParOf" srcId="{BB66529C-2270-4196-BFCB-71AF1BBE96EB}" destId="{2E1E48B1-231B-40EC-9DEB-E9C62DB9B354}" srcOrd="3" destOrd="0" presId="urn:microsoft.com/office/officeart/2018/5/layout/IconCircleLabelList"/>
    <dgm:cxn modelId="{6EC21CE0-4253-4782-9808-F096FBDBBCBF}" type="presParOf" srcId="{5F6296FB-6623-49F0-A37B-32D5293F3A75}" destId="{40F320B4-3B2A-499E-8008-E3C845BE8529}" srcOrd="3" destOrd="0" presId="urn:microsoft.com/office/officeart/2018/5/layout/IconCircleLabelList"/>
    <dgm:cxn modelId="{D37BD34A-2391-4770-8C05-D0F72AB53A39}" type="presParOf" srcId="{5F6296FB-6623-49F0-A37B-32D5293F3A75}" destId="{97C7AAAE-BF17-4136-8CB3-3B81D8C1FB63}" srcOrd="4" destOrd="0" presId="urn:microsoft.com/office/officeart/2018/5/layout/IconCircleLabelList"/>
    <dgm:cxn modelId="{EE886E27-1CB2-4FF1-8543-9787040DEDED}" type="presParOf" srcId="{97C7AAAE-BF17-4136-8CB3-3B81D8C1FB63}" destId="{3B05B3D7-3CA4-4213-988D-5520E9FCAC06}" srcOrd="0" destOrd="0" presId="urn:microsoft.com/office/officeart/2018/5/layout/IconCircleLabelList"/>
    <dgm:cxn modelId="{60F77FEB-3AD3-49C2-8311-2A474D0D6DFC}" type="presParOf" srcId="{97C7AAAE-BF17-4136-8CB3-3B81D8C1FB63}" destId="{D20C6F1C-67EB-49A3-8A6A-77FE6F4E2581}" srcOrd="1" destOrd="0" presId="urn:microsoft.com/office/officeart/2018/5/layout/IconCircleLabelList"/>
    <dgm:cxn modelId="{C1FBC55B-A424-433A-806F-985D36FA72A7}" type="presParOf" srcId="{97C7AAAE-BF17-4136-8CB3-3B81D8C1FB63}" destId="{960854BB-8EB9-47EF-9355-8D47AD054958}" srcOrd="2" destOrd="0" presId="urn:microsoft.com/office/officeart/2018/5/layout/IconCircleLabelList"/>
    <dgm:cxn modelId="{003C712C-CA2F-4D75-9DB7-855B273EEFF0}" type="presParOf" srcId="{97C7AAAE-BF17-4136-8CB3-3B81D8C1FB63}" destId="{74A5C5D9-1529-4C00-8952-5702A3EBEB99}" srcOrd="3" destOrd="0" presId="urn:microsoft.com/office/officeart/2018/5/layout/IconCircleLabelList"/>
    <dgm:cxn modelId="{D0B8E083-B7F7-4651-A066-A854E585B00C}" type="presParOf" srcId="{5F6296FB-6623-49F0-A37B-32D5293F3A75}" destId="{3131E9F9-356B-4609-AC65-F2A855C818FA}" srcOrd="5" destOrd="0" presId="urn:microsoft.com/office/officeart/2018/5/layout/IconCircleLabelList"/>
    <dgm:cxn modelId="{B7BEC187-DB4F-4B76-950C-4AF72A9D1947}" type="presParOf" srcId="{5F6296FB-6623-49F0-A37B-32D5293F3A75}" destId="{D8743F52-E4D6-4D15-838C-369E27080496}" srcOrd="6" destOrd="0" presId="urn:microsoft.com/office/officeart/2018/5/layout/IconCircleLabelList"/>
    <dgm:cxn modelId="{C2309D6D-5D0A-4B67-8980-826213932939}" type="presParOf" srcId="{D8743F52-E4D6-4D15-838C-369E27080496}" destId="{CB636E1E-A841-49EB-A5DF-AEA92F5B90A0}" srcOrd="0" destOrd="0" presId="urn:microsoft.com/office/officeart/2018/5/layout/IconCircleLabelList"/>
    <dgm:cxn modelId="{47EEBE5D-C4A4-4269-A448-D826101F8933}" type="presParOf" srcId="{D8743F52-E4D6-4D15-838C-369E27080496}" destId="{59D6C5FB-B8FF-4B57-B22D-AEAC08728B7D}" srcOrd="1" destOrd="0" presId="urn:microsoft.com/office/officeart/2018/5/layout/IconCircleLabelList"/>
    <dgm:cxn modelId="{97D8B400-AD01-4CE0-A1C0-13B78623169B}" type="presParOf" srcId="{D8743F52-E4D6-4D15-838C-369E27080496}" destId="{03EF90FF-C7D4-4034-8D59-1D749DDA41F9}" srcOrd="2" destOrd="0" presId="urn:microsoft.com/office/officeart/2018/5/layout/IconCircleLabelList"/>
    <dgm:cxn modelId="{9FDD0838-7A43-4BDD-8BD8-79526EECBD9E}" type="presParOf" srcId="{D8743F52-E4D6-4D15-838C-369E27080496}" destId="{8E2D07B9-A1AB-4FA9-8A07-1D52AC3E3ADB}"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62FEE0-5D38-41BA-91F4-C685EFB92C04}">
      <dsp:nvSpPr>
        <dsp:cNvPr id="0" name=""/>
        <dsp:cNvSpPr/>
      </dsp:nvSpPr>
      <dsp:spPr>
        <a:xfrm>
          <a:off x="1325965" y="638904"/>
          <a:ext cx="1612687" cy="161268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47F9BA-7C22-4CAB-8F98-954D0477F8C4}">
      <dsp:nvSpPr>
        <dsp:cNvPr id="0" name=""/>
        <dsp:cNvSpPr/>
      </dsp:nvSpPr>
      <dsp:spPr>
        <a:xfrm>
          <a:off x="1567204" y="945384"/>
          <a:ext cx="1206829" cy="1054217"/>
        </a:xfrm>
        <a:prstGeom prst="rect">
          <a:avLst/>
        </a:prstGeom>
        <a:blipFill>
          <a:blip xmlns:r="http://schemas.openxmlformats.org/officeDocument/2006/relationships" r:embed="rId1"/>
          <a:srcRect/>
          <a:stretch>
            <a:fillRect/>
          </a:stretch>
        </a:blipFill>
        <a:ln w="15875"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9AA7F644-CA99-4D1C-AC22-9A40CAD36E45}">
      <dsp:nvSpPr>
        <dsp:cNvPr id="0" name=""/>
        <dsp:cNvSpPr/>
      </dsp:nvSpPr>
      <dsp:spPr>
        <a:xfrm>
          <a:off x="78970" y="2650058"/>
          <a:ext cx="4355128" cy="1828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cap="all"/>
          </a:pPr>
          <a:r>
            <a:rPr lang="ro-RO" sz="1800" b="1" kern="1200" dirty="0">
              <a:solidFill>
                <a:srgbClr val="002060"/>
              </a:solidFill>
              <a:latin typeface="Garamond" panose="02020404030301010803" pitchFamily="18" charset="0"/>
            </a:rPr>
            <a:t>EVALUARE </a:t>
          </a:r>
        </a:p>
        <a:p>
          <a:pPr marL="0" lvl="0" indent="0" algn="ctr" defTabSz="800100">
            <a:lnSpc>
              <a:spcPct val="90000"/>
            </a:lnSpc>
            <a:spcBef>
              <a:spcPct val="0"/>
            </a:spcBef>
            <a:spcAft>
              <a:spcPct val="35000"/>
            </a:spcAft>
            <a:buNone/>
            <a:defRPr cap="all"/>
          </a:pPr>
          <a:r>
            <a:rPr lang="ro-RO" sz="1800" b="1" kern="1200" dirty="0">
              <a:solidFill>
                <a:srgbClr val="002060"/>
              </a:solidFill>
              <a:latin typeface="Garamond" panose="02020404030301010803" pitchFamily="18" charset="0"/>
            </a:rPr>
            <a:t>CONSILIERE PSIHOLOGICĂ</a:t>
          </a:r>
          <a:endParaRPr lang="en-US" sz="1800" b="1" kern="1200" dirty="0">
            <a:solidFill>
              <a:srgbClr val="002060"/>
            </a:solidFill>
            <a:latin typeface="Garamond" panose="02020404030301010803" pitchFamily="18" charset="0"/>
          </a:endParaRPr>
        </a:p>
        <a:p>
          <a:pPr marL="0" lvl="0" indent="0" algn="ctr" defTabSz="800100">
            <a:lnSpc>
              <a:spcPct val="90000"/>
            </a:lnSpc>
            <a:spcBef>
              <a:spcPct val="0"/>
            </a:spcBef>
            <a:spcAft>
              <a:spcPct val="35000"/>
            </a:spcAft>
            <a:buNone/>
            <a:defRPr cap="all"/>
          </a:pPr>
          <a:r>
            <a:rPr lang="en-US" sz="2000" b="1" i="1" kern="1200" dirty="0">
              <a:solidFill>
                <a:srgbClr val="002060"/>
              </a:solidFill>
              <a:latin typeface="Garamond" panose="02020404030301010803" pitchFamily="18" charset="0"/>
            </a:rPr>
            <a:t>602</a:t>
          </a:r>
          <a:r>
            <a:rPr lang="ro-RO" sz="2000" b="1" i="1" kern="1200" dirty="0">
              <a:solidFill>
                <a:srgbClr val="002060"/>
              </a:solidFill>
              <a:latin typeface="Garamond" panose="02020404030301010803" pitchFamily="18" charset="0"/>
            </a:rPr>
            <a:t> </a:t>
          </a:r>
          <a:r>
            <a:rPr lang="ro-RO" sz="2000" b="1" i="1" kern="1200" cap="none" dirty="0">
              <a:solidFill>
                <a:srgbClr val="002060"/>
              </a:solidFill>
              <a:latin typeface="Garamond" panose="02020404030301010803" pitchFamily="18" charset="0"/>
            </a:rPr>
            <a:t>ședințe</a:t>
          </a:r>
        </a:p>
        <a:p>
          <a:pPr marL="0" lvl="0" indent="0" algn="ctr" defTabSz="800100">
            <a:lnSpc>
              <a:spcPct val="90000"/>
            </a:lnSpc>
            <a:spcBef>
              <a:spcPct val="0"/>
            </a:spcBef>
            <a:spcAft>
              <a:spcPct val="35000"/>
            </a:spcAft>
            <a:buNone/>
            <a:defRPr cap="all"/>
          </a:pPr>
          <a:r>
            <a:rPr lang="ro-RO" sz="1400" b="1" i="1" kern="1200" dirty="0">
              <a:solidFill>
                <a:srgbClr val="002060"/>
              </a:solidFill>
              <a:latin typeface="Garamond" panose="02020404030301010803" pitchFamily="18" charset="0"/>
              <a:ea typeface="Calibri" panose="020F0502020204030204" pitchFamily="34" charset="0"/>
            </a:rPr>
            <a:t>Indicator de program: 494 persoane, indicator atins: 602 persoane</a:t>
          </a:r>
          <a:r>
            <a:rPr lang="ro-RO" sz="1400" b="1" i="1" kern="1200" dirty="0">
              <a:solidFill>
                <a:srgbClr val="002060"/>
              </a:solidFill>
              <a:latin typeface="Garamond" panose="02020404030301010803" pitchFamily="18" charset="0"/>
            </a:rPr>
            <a:t> </a:t>
          </a:r>
          <a:endParaRPr lang="en-US" sz="1400" b="1" i="1" kern="1200" dirty="0">
            <a:solidFill>
              <a:srgbClr val="002060"/>
            </a:solidFill>
            <a:latin typeface="Garamond" panose="02020404030301010803" pitchFamily="18" charset="0"/>
          </a:endParaRPr>
        </a:p>
      </dsp:txBody>
      <dsp:txXfrm>
        <a:off x="78970" y="2650058"/>
        <a:ext cx="4355128" cy="1828629"/>
      </dsp:txXfrm>
    </dsp:sp>
    <dsp:sp modelId="{395704C5-F946-462D-A69C-EF9F9736D2B0}">
      <dsp:nvSpPr>
        <dsp:cNvPr id="0" name=""/>
        <dsp:cNvSpPr/>
      </dsp:nvSpPr>
      <dsp:spPr>
        <a:xfrm>
          <a:off x="5281412" y="620809"/>
          <a:ext cx="1612687" cy="161268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5E6294-B2C0-4C55-828B-784B823F312F}">
      <dsp:nvSpPr>
        <dsp:cNvPr id="0" name=""/>
        <dsp:cNvSpPr/>
      </dsp:nvSpPr>
      <dsp:spPr>
        <a:xfrm flipH="1">
          <a:off x="5267102" y="825589"/>
          <a:ext cx="1657789" cy="1158565"/>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5875" cap="flat" cmpd="sng" algn="ctr">
          <a:noFill/>
          <a:prstDash val="solid"/>
        </a:ln>
        <a:effectLst>
          <a:outerShdw blurRad="50800" dist="25400" dir="5400000" algn="ctr" rotWithShape="0">
            <a:srgbClr val="000000">
              <a:alpha val="43137"/>
            </a:srgbClr>
          </a:outerShdw>
        </a:effectLst>
      </dsp:spPr>
      <dsp:style>
        <a:lnRef idx="2">
          <a:scrgbClr r="0" g="0" b="0"/>
        </a:lnRef>
        <a:fillRef idx="1">
          <a:scrgbClr r="0" g="0" b="0"/>
        </a:fillRef>
        <a:effectRef idx="0">
          <a:scrgbClr r="0" g="0" b="0"/>
        </a:effectRef>
        <a:fontRef idx="minor">
          <a:schemeClr val="lt1"/>
        </a:fontRef>
      </dsp:style>
    </dsp:sp>
    <dsp:sp modelId="{133F658D-38C7-4601-A0BE-1335EF200B1E}">
      <dsp:nvSpPr>
        <dsp:cNvPr id="0" name=""/>
        <dsp:cNvSpPr/>
      </dsp:nvSpPr>
      <dsp:spPr>
        <a:xfrm>
          <a:off x="4041079" y="1930210"/>
          <a:ext cx="4109868" cy="2751348"/>
        </a:xfrm>
        <a:prstGeom prst="rect">
          <a:avLst/>
        </a:prstGeom>
        <a:noFill/>
        <a:ln>
          <a:noFill/>
        </a:ln>
        <a:effectLst>
          <a:outerShdw sx="13000" sy="13000" algn="ctr" rotWithShape="0">
            <a:srgbClr val="000000">
              <a:alpha val="43137"/>
            </a:srgbClr>
          </a:outerShdw>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cap="all"/>
          </a:pPr>
          <a:endParaRPr lang="ro-RO" sz="2000" b="1" kern="1200"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endParaRPr lang="ro-RO" sz="2000" b="1" kern="1200"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r>
            <a:rPr lang="ro-RO" sz="2000" b="1" kern="1200" dirty="0">
              <a:solidFill>
                <a:srgbClr val="002060"/>
              </a:solidFill>
              <a:latin typeface="Garamond" panose="02020404030301010803" pitchFamily="18" charset="0"/>
            </a:rPr>
            <a:t>LOGOPEDIE</a:t>
          </a:r>
        </a:p>
        <a:p>
          <a:pPr marL="0" lvl="0" indent="0" algn="ctr" defTabSz="889000">
            <a:lnSpc>
              <a:spcPct val="90000"/>
            </a:lnSpc>
            <a:spcBef>
              <a:spcPct val="0"/>
            </a:spcBef>
            <a:spcAft>
              <a:spcPct val="35000"/>
            </a:spcAft>
            <a:buNone/>
            <a:defRPr cap="all"/>
          </a:pPr>
          <a:endParaRPr lang="ro-RO" sz="2000" b="1" kern="1200"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r>
            <a:rPr lang="ro-RO" sz="2000" b="1" i="1" kern="1200" dirty="0">
              <a:solidFill>
                <a:srgbClr val="002060"/>
              </a:solidFill>
              <a:latin typeface="Garamond" panose="02020404030301010803" pitchFamily="18" charset="0"/>
            </a:rPr>
            <a:t>2247 </a:t>
          </a:r>
          <a:r>
            <a:rPr lang="ro-RO" sz="2000" b="1" i="1" kern="1200" cap="none" dirty="0">
              <a:solidFill>
                <a:srgbClr val="002060"/>
              </a:solidFill>
              <a:latin typeface="Garamond" panose="02020404030301010803" pitchFamily="18" charset="0"/>
            </a:rPr>
            <a:t>ședințe</a:t>
          </a:r>
        </a:p>
        <a:p>
          <a:pPr marL="0" lvl="0" indent="0" algn="ctr" defTabSz="889000">
            <a:lnSpc>
              <a:spcPct val="90000"/>
            </a:lnSpc>
            <a:spcBef>
              <a:spcPct val="0"/>
            </a:spcBef>
            <a:spcAft>
              <a:spcPct val="35000"/>
            </a:spcAft>
            <a:buNone/>
            <a:defRPr cap="all"/>
          </a:pPr>
          <a:r>
            <a:rPr lang="ro-RO" sz="1400" b="1" i="1" kern="1200" dirty="0">
              <a:solidFill>
                <a:srgbClr val="002060"/>
              </a:solidFill>
              <a:latin typeface="Garamond" panose="02020404030301010803" pitchFamily="18" charset="0"/>
              <a:ea typeface="Calibri" panose="020F0502020204030204" pitchFamily="34" charset="0"/>
            </a:rPr>
            <a:t>Indicator de program: 444 persoane, indicator atins: 444 persoane</a:t>
          </a:r>
          <a:r>
            <a:rPr lang="ro-RO" sz="1400" b="1" i="1" kern="1200" dirty="0">
              <a:solidFill>
                <a:srgbClr val="002060"/>
              </a:solidFill>
              <a:latin typeface="Garamond" panose="02020404030301010803" pitchFamily="18" charset="0"/>
            </a:rPr>
            <a:t>  (4-5 ȘEDINȚE/PERSOANĂ)</a:t>
          </a:r>
          <a:endParaRPr lang="ro-RO" sz="1400" b="1" kern="1200" cap="none"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endParaRPr lang="ro-RO" sz="2000" b="1" kern="1200" cap="none"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endParaRPr lang="ro-RO" sz="2000" b="1" kern="1200" cap="none"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endParaRPr lang="ro-RO" sz="2000" b="1" kern="1200" dirty="0">
            <a:solidFill>
              <a:srgbClr val="002060"/>
            </a:solidFill>
            <a:latin typeface="Garamond" panose="02020404030301010803" pitchFamily="18" charset="0"/>
          </a:endParaRPr>
        </a:p>
      </dsp:txBody>
      <dsp:txXfrm>
        <a:off x="4041079" y="1930210"/>
        <a:ext cx="4109868" cy="2751348"/>
      </dsp:txXfrm>
    </dsp:sp>
    <dsp:sp modelId="{E11D9D2D-E1EF-4F8B-B956-5276604AD9D9}">
      <dsp:nvSpPr>
        <dsp:cNvPr id="0" name=""/>
        <dsp:cNvSpPr/>
      </dsp:nvSpPr>
      <dsp:spPr>
        <a:xfrm>
          <a:off x="9452231" y="756105"/>
          <a:ext cx="1428550" cy="148702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FA072A-DFB4-4C7E-8DD2-3ED530ACB350}">
      <dsp:nvSpPr>
        <dsp:cNvPr id="0" name=""/>
        <dsp:cNvSpPr/>
      </dsp:nvSpPr>
      <dsp:spPr>
        <a:xfrm>
          <a:off x="9740355" y="1119577"/>
          <a:ext cx="725973" cy="70297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000" b="-1000"/>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92316D-3FE7-4566-B3F0-19B75154652B}">
      <dsp:nvSpPr>
        <dsp:cNvPr id="0" name=""/>
        <dsp:cNvSpPr/>
      </dsp:nvSpPr>
      <dsp:spPr>
        <a:xfrm>
          <a:off x="8984057" y="2605757"/>
          <a:ext cx="2508989" cy="222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cap="all"/>
          </a:pPr>
          <a:r>
            <a:rPr lang="ro-RO" sz="2000" b="1" kern="1200" dirty="0">
              <a:solidFill>
                <a:srgbClr val="002060"/>
              </a:solidFill>
              <a:latin typeface="Garamond" panose="02020404030301010803" pitchFamily="18" charset="0"/>
            </a:rPr>
            <a:t>KINETOTERAPIE</a:t>
          </a:r>
        </a:p>
        <a:p>
          <a:pPr marL="0" lvl="0" indent="0" algn="ctr" defTabSz="889000">
            <a:lnSpc>
              <a:spcPct val="90000"/>
            </a:lnSpc>
            <a:spcBef>
              <a:spcPct val="0"/>
            </a:spcBef>
            <a:spcAft>
              <a:spcPct val="35000"/>
            </a:spcAft>
            <a:buNone/>
            <a:defRPr cap="all"/>
          </a:pPr>
          <a:endParaRPr lang="ro-RO" sz="2000" b="1" kern="1200" dirty="0">
            <a:latin typeface="Garamond" panose="02020404030301010803" pitchFamily="18" charset="0"/>
          </a:endParaRPr>
        </a:p>
        <a:p>
          <a:pPr marL="0" lvl="0" indent="0" algn="ctr" defTabSz="889000">
            <a:lnSpc>
              <a:spcPct val="90000"/>
            </a:lnSpc>
            <a:spcBef>
              <a:spcPct val="0"/>
            </a:spcBef>
            <a:spcAft>
              <a:spcPct val="35000"/>
            </a:spcAft>
            <a:buNone/>
            <a:defRPr cap="all"/>
          </a:pPr>
          <a:r>
            <a:rPr lang="ro-RO" sz="2000" b="1" i="1" kern="1200" dirty="0">
              <a:solidFill>
                <a:srgbClr val="002060"/>
              </a:solidFill>
              <a:latin typeface="Garamond" panose="02020404030301010803" pitchFamily="18" charset="0"/>
            </a:rPr>
            <a:t>1110 </a:t>
          </a:r>
          <a:r>
            <a:rPr lang="ro-RO" sz="2000" b="1" i="1" kern="1200" cap="none" dirty="0">
              <a:solidFill>
                <a:srgbClr val="002060"/>
              </a:solidFill>
              <a:latin typeface="Garamond" panose="02020404030301010803" pitchFamily="18" charset="0"/>
            </a:rPr>
            <a:t>ședințe</a:t>
          </a:r>
          <a:endParaRPr lang="ro-RO" sz="2000" b="1" i="1" kern="1200"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r>
            <a:rPr lang="ro-RO" sz="1400" b="1" i="1" kern="1200" dirty="0">
              <a:solidFill>
                <a:srgbClr val="002060"/>
              </a:solidFill>
              <a:latin typeface="Garamond" panose="02020404030301010803" pitchFamily="18" charset="0"/>
              <a:ea typeface="Calibri" panose="020F0502020204030204" pitchFamily="34" charset="0"/>
            </a:rPr>
            <a:t>Indicator de program: 312 persoane, indicator atins: 312 persoane (4 ȘEDINȚE/PERSOANĂ)</a:t>
          </a:r>
          <a:r>
            <a:rPr lang="ro-RO" sz="1400" b="1" i="1" kern="1200" dirty="0">
              <a:solidFill>
                <a:srgbClr val="002060"/>
              </a:solidFill>
              <a:latin typeface="Garamond" panose="02020404030301010803" pitchFamily="18" charset="0"/>
            </a:rPr>
            <a:t> </a:t>
          </a:r>
          <a:endParaRPr lang="en-US" sz="1400" b="1" kern="1200" dirty="0">
            <a:latin typeface="Garamond" panose="02020404030301010803" pitchFamily="18" charset="0"/>
          </a:endParaRPr>
        </a:p>
      </dsp:txBody>
      <dsp:txXfrm>
        <a:off x="8984057" y="2605757"/>
        <a:ext cx="2508989" cy="22205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62FEE0-5D38-41BA-91F4-C685EFB92C04}">
      <dsp:nvSpPr>
        <dsp:cNvPr id="0" name=""/>
        <dsp:cNvSpPr/>
      </dsp:nvSpPr>
      <dsp:spPr>
        <a:xfrm>
          <a:off x="1402352" y="1300474"/>
          <a:ext cx="1441125" cy="144112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47F9BA-7C22-4CAB-8F98-954D0477F8C4}">
      <dsp:nvSpPr>
        <dsp:cNvPr id="0" name=""/>
        <dsp:cNvSpPr/>
      </dsp:nvSpPr>
      <dsp:spPr>
        <a:xfrm>
          <a:off x="1524002" y="1545493"/>
          <a:ext cx="1078443" cy="942066"/>
        </a:xfrm>
        <a:prstGeom prst="rect">
          <a:avLst/>
        </a:prstGeom>
        <a:blipFill>
          <a:blip xmlns:r="http://schemas.openxmlformats.org/officeDocument/2006/relationships" r:embed="rId1"/>
          <a:srcRect/>
          <a:stretch>
            <a:fillRect/>
          </a:stretch>
        </a:blipFill>
        <a:ln w="15875" cap="flat" cmpd="sng" algn="ctr">
          <a:no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9AA7F644-CA99-4D1C-AC22-9A40CAD36E45}">
      <dsp:nvSpPr>
        <dsp:cNvPr id="0" name=""/>
        <dsp:cNvSpPr/>
      </dsp:nvSpPr>
      <dsp:spPr>
        <a:xfrm>
          <a:off x="3537" y="3303554"/>
          <a:ext cx="3891817" cy="497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cap="all"/>
          </a:pPr>
          <a:r>
            <a:rPr lang="ro-RO" sz="1800" b="1" kern="1200" dirty="0">
              <a:solidFill>
                <a:srgbClr val="002060"/>
              </a:solidFill>
              <a:latin typeface="Garamond" panose="02020404030301010803" pitchFamily="18" charset="0"/>
            </a:rPr>
            <a:t>EVALUARE </a:t>
          </a:r>
        </a:p>
        <a:p>
          <a:pPr marL="0" lvl="0" indent="0" algn="ctr" defTabSz="800100">
            <a:lnSpc>
              <a:spcPct val="90000"/>
            </a:lnSpc>
            <a:spcBef>
              <a:spcPct val="0"/>
            </a:spcBef>
            <a:spcAft>
              <a:spcPct val="35000"/>
            </a:spcAft>
            <a:buNone/>
            <a:defRPr cap="all"/>
          </a:pPr>
          <a:r>
            <a:rPr lang="ro-RO" sz="1800" b="1" kern="1200" dirty="0">
              <a:solidFill>
                <a:srgbClr val="002060"/>
              </a:solidFill>
              <a:latin typeface="Garamond" panose="02020404030301010803" pitchFamily="18" charset="0"/>
            </a:rPr>
            <a:t>CONSILIERE PSIHOLOGICĂ</a:t>
          </a:r>
          <a:endParaRPr lang="en-US" sz="1800" b="1" kern="1200" dirty="0">
            <a:solidFill>
              <a:srgbClr val="002060"/>
            </a:solidFill>
            <a:latin typeface="Garamond" panose="02020404030301010803" pitchFamily="18" charset="0"/>
          </a:endParaRPr>
        </a:p>
        <a:p>
          <a:pPr marL="0" lvl="0" indent="0" algn="ctr" defTabSz="800100">
            <a:lnSpc>
              <a:spcPct val="90000"/>
            </a:lnSpc>
            <a:spcBef>
              <a:spcPct val="0"/>
            </a:spcBef>
            <a:spcAft>
              <a:spcPct val="35000"/>
            </a:spcAft>
            <a:buNone/>
            <a:defRPr cap="all"/>
          </a:pPr>
          <a:r>
            <a:rPr lang="ro-RO" sz="2000" b="1" i="1" kern="1200" cap="none" dirty="0">
              <a:solidFill>
                <a:srgbClr val="002060"/>
              </a:solidFill>
              <a:latin typeface="Garamond" panose="02020404030301010803" pitchFamily="18" charset="0"/>
            </a:rPr>
            <a:t>  345 ședințe/345 persoane</a:t>
          </a:r>
        </a:p>
        <a:p>
          <a:pPr marL="0" lvl="0" indent="0" algn="ctr" defTabSz="800100">
            <a:lnSpc>
              <a:spcPct val="90000"/>
            </a:lnSpc>
            <a:spcBef>
              <a:spcPct val="0"/>
            </a:spcBef>
            <a:spcAft>
              <a:spcPct val="35000"/>
            </a:spcAft>
            <a:buNone/>
            <a:defRPr cap="all"/>
          </a:pPr>
          <a:endParaRPr lang="en-US" sz="1400" b="1" i="1" kern="1200" dirty="0">
            <a:solidFill>
              <a:srgbClr val="002060"/>
            </a:solidFill>
            <a:latin typeface="Garamond" panose="02020404030301010803" pitchFamily="18" charset="0"/>
          </a:endParaRPr>
        </a:p>
      </dsp:txBody>
      <dsp:txXfrm>
        <a:off x="3537" y="3303554"/>
        <a:ext cx="3891817" cy="497529"/>
      </dsp:txXfrm>
    </dsp:sp>
    <dsp:sp modelId="{395704C5-F946-462D-A69C-EF9F9736D2B0}">
      <dsp:nvSpPr>
        <dsp:cNvPr id="0" name=""/>
        <dsp:cNvSpPr/>
      </dsp:nvSpPr>
      <dsp:spPr>
        <a:xfrm>
          <a:off x="5227075" y="1388072"/>
          <a:ext cx="1441125" cy="144112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5E6294-B2C0-4C55-828B-784B823F312F}">
      <dsp:nvSpPr>
        <dsp:cNvPr id="0" name=""/>
        <dsp:cNvSpPr/>
      </dsp:nvSpPr>
      <dsp:spPr>
        <a:xfrm flipH="1">
          <a:off x="5163492" y="1545497"/>
          <a:ext cx="1481429" cy="1035313"/>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5875" cap="flat" cmpd="sng" algn="ctr">
          <a:noFill/>
          <a:prstDash val="solid"/>
        </a:ln>
        <a:effectLst>
          <a:outerShdw blurRad="50800" dist="25400" dir="5400000" algn="ctr" rotWithShape="0">
            <a:srgbClr val="000000">
              <a:alpha val="43137"/>
            </a:srgbClr>
          </a:outerShdw>
        </a:effectLst>
      </dsp:spPr>
      <dsp:style>
        <a:lnRef idx="2">
          <a:scrgbClr r="0" g="0" b="0"/>
        </a:lnRef>
        <a:fillRef idx="1">
          <a:scrgbClr r="0" g="0" b="0"/>
        </a:fillRef>
        <a:effectRef idx="0">
          <a:scrgbClr r="0" g="0" b="0"/>
        </a:effectRef>
        <a:fontRef idx="minor">
          <a:schemeClr val="lt1"/>
        </a:fontRef>
      </dsp:style>
    </dsp:sp>
    <dsp:sp modelId="{133F658D-38C7-4601-A0BE-1335EF200B1E}">
      <dsp:nvSpPr>
        <dsp:cNvPr id="0" name=""/>
        <dsp:cNvSpPr/>
      </dsp:nvSpPr>
      <dsp:spPr>
        <a:xfrm>
          <a:off x="3544145" y="2874607"/>
          <a:ext cx="3826068" cy="1053720"/>
        </a:xfrm>
        <a:prstGeom prst="rect">
          <a:avLst/>
        </a:prstGeom>
        <a:noFill/>
        <a:ln>
          <a:noFill/>
        </a:ln>
        <a:effectLst>
          <a:outerShdw sx="13000" sy="13000" algn="ctr" rotWithShape="0">
            <a:srgbClr val="000000">
              <a:alpha val="43137"/>
            </a:srgbClr>
          </a:outerShdw>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cap="all"/>
          </a:pPr>
          <a:endParaRPr lang="ro-RO" sz="2000" b="1" kern="1200"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endParaRPr lang="ro-RO" sz="2000" b="1" kern="1200"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r>
            <a:rPr lang="ro-RO" sz="2000" b="1" kern="1200" dirty="0">
              <a:solidFill>
                <a:srgbClr val="002060"/>
              </a:solidFill>
              <a:latin typeface="Garamond" panose="02020404030301010803" pitchFamily="18" charset="0"/>
            </a:rPr>
            <a:t>         LOGOPEDIE</a:t>
          </a:r>
        </a:p>
        <a:p>
          <a:pPr marL="0" lvl="0" indent="0" algn="ctr" defTabSz="889000">
            <a:lnSpc>
              <a:spcPct val="90000"/>
            </a:lnSpc>
            <a:spcBef>
              <a:spcPct val="0"/>
            </a:spcBef>
            <a:spcAft>
              <a:spcPct val="35000"/>
            </a:spcAft>
            <a:buNone/>
            <a:defRPr cap="all"/>
          </a:pPr>
          <a:r>
            <a:rPr lang="ro-RO" sz="2000" b="1" i="1" kern="1200" cap="none" dirty="0">
              <a:solidFill>
                <a:srgbClr val="002060"/>
              </a:solidFill>
              <a:latin typeface="Garamond" panose="02020404030301010803" pitchFamily="18" charset="0"/>
            </a:rPr>
            <a:t>     931 ședințe/133 persoane</a:t>
          </a:r>
        </a:p>
        <a:p>
          <a:pPr marL="0" lvl="0" indent="0" algn="ctr" defTabSz="889000">
            <a:lnSpc>
              <a:spcPct val="90000"/>
            </a:lnSpc>
            <a:spcBef>
              <a:spcPct val="0"/>
            </a:spcBef>
            <a:spcAft>
              <a:spcPct val="35000"/>
            </a:spcAft>
            <a:buNone/>
            <a:defRPr cap="all"/>
          </a:pPr>
          <a:endParaRPr lang="ro-RO" sz="1400" b="1" i="1" kern="1200" dirty="0">
            <a:solidFill>
              <a:srgbClr val="002060"/>
            </a:solidFill>
            <a:latin typeface="Garamond" panose="02020404030301010803" pitchFamily="18" charset="0"/>
            <a:ea typeface="Calibri" panose="020F0502020204030204" pitchFamily="34" charset="0"/>
          </a:endParaRPr>
        </a:p>
        <a:p>
          <a:pPr marL="0" lvl="0" indent="0" algn="ctr" defTabSz="889000">
            <a:lnSpc>
              <a:spcPct val="90000"/>
            </a:lnSpc>
            <a:spcBef>
              <a:spcPct val="0"/>
            </a:spcBef>
            <a:spcAft>
              <a:spcPct val="35000"/>
            </a:spcAft>
            <a:buNone/>
            <a:defRPr cap="all"/>
          </a:pPr>
          <a:r>
            <a:rPr lang="ro-RO" sz="1400" b="1" i="1" kern="1200" dirty="0">
              <a:solidFill>
                <a:srgbClr val="002060"/>
              </a:solidFill>
              <a:latin typeface="Garamond" panose="02020404030301010803" pitchFamily="18" charset="0"/>
              <a:ea typeface="Calibri" panose="020F0502020204030204" pitchFamily="34" charset="0"/>
            </a:rPr>
            <a:t>,</a:t>
          </a:r>
          <a:endParaRPr lang="ro-RO" sz="1400" b="1" kern="1200" cap="none"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endParaRPr lang="ro-RO" sz="2000" b="1" kern="1200" cap="none"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endParaRPr lang="ro-RO" sz="2000" b="1" kern="1200" cap="none"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endParaRPr lang="ro-RO" sz="2000" b="1" kern="1200" dirty="0">
            <a:solidFill>
              <a:srgbClr val="002060"/>
            </a:solidFill>
            <a:latin typeface="Garamond" panose="02020404030301010803" pitchFamily="18" charset="0"/>
          </a:endParaRPr>
        </a:p>
      </dsp:txBody>
      <dsp:txXfrm>
        <a:off x="3544145" y="2874607"/>
        <a:ext cx="3826068" cy="1053720"/>
      </dsp:txXfrm>
    </dsp:sp>
    <dsp:sp modelId="{E11D9D2D-E1EF-4F8B-B956-5276604AD9D9}">
      <dsp:nvSpPr>
        <dsp:cNvPr id="0" name=""/>
        <dsp:cNvSpPr/>
      </dsp:nvSpPr>
      <dsp:spPr>
        <a:xfrm>
          <a:off x="9097120" y="1371602"/>
          <a:ext cx="1356358" cy="138384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FA072A-DFB4-4C7E-8DD2-3ED530ACB350}">
      <dsp:nvSpPr>
        <dsp:cNvPr id="0" name=""/>
        <dsp:cNvSpPr/>
      </dsp:nvSpPr>
      <dsp:spPr>
        <a:xfrm>
          <a:off x="9409858" y="1656078"/>
          <a:ext cx="732412" cy="72072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000" b="-1000"/>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92316D-3FE7-4566-B3F0-19B75154652B}">
      <dsp:nvSpPr>
        <dsp:cNvPr id="0" name=""/>
        <dsp:cNvSpPr/>
      </dsp:nvSpPr>
      <dsp:spPr>
        <a:xfrm>
          <a:off x="8072703" y="3159356"/>
          <a:ext cx="3640163" cy="838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cap="all"/>
          </a:pPr>
          <a:endParaRPr lang="ro-RO" sz="2000" b="1" kern="1200" dirty="0">
            <a:solidFill>
              <a:srgbClr val="002060"/>
            </a:solidFill>
            <a:latin typeface="Garamond" panose="02020404030301010803" pitchFamily="18" charset="0"/>
          </a:endParaRPr>
        </a:p>
        <a:p>
          <a:pPr marL="0" lvl="0" indent="0" algn="ctr" defTabSz="889000">
            <a:lnSpc>
              <a:spcPct val="90000"/>
            </a:lnSpc>
            <a:spcBef>
              <a:spcPct val="0"/>
            </a:spcBef>
            <a:spcAft>
              <a:spcPct val="35000"/>
            </a:spcAft>
            <a:buNone/>
            <a:defRPr cap="all"/>
          </a:pPr>
          <a:r>
            <a:rPr lang="ro-RO" sz="2000" b="1" kern="1200" dirty="0">
              <a:solidFill>
                <a:srgbClr val="002060"/>
              </a:solidFill>
              <a:latin typeface="Garamond" panose="02020404030301010803" pitchFamily="18" charset="0"/>
            </a:rPr>
            <a:t>KINETOTERAPIE</a:t>
          </a:r>
          <a:endParaRPr lang="ro-RO" sz="2000" b="1" kern="1200" dirty="0">
            <a:latin typeface="Garamond" panose="02020404030301010803" pitchFamily="18" charset="0"/>
          </a:endParaRPr>
        </a:p>
        <a:p>
          <a:pPr marL="0" lvl="0" indent="0" algn="ctr" defTabSz="889000">
            <a:lnSpc>
              <a:spcPct val="90000"/>
            </a:lnSpc>
            <a:spcBef>
              <a:spcPct val="0"/>
            </a:spcBef>
            <a:spcAft>
              <a:spcPct val="35000"/>
            </a:spcAft>
            <a:buNone/>
            <a:defRPr cap="all"/>
          </a:pPr>
          <a:r>
            <a:rPr lang="ro-RO" sz="2000" b="1" i="1" kern="1200" cap="none" dirty="0">
              <a:solidFill>
                <a:srgbClr val="002060"/>
              </a:solidFill>
              <a:latin typeface="Garamond" panose="02020404030301010803" pitchFamily="18" charset="0"/>
            </a:rPr>
            <a:t>470 ședințe/94 persoane</a:t>
          </a:r>
          <a:endParaRPr lang="ro-RO" sz="2000" b="1" i="1" kern="1200" dirty="0">
            <a:solidFill>
              <a:srgbClr val="002060"/>
            </a:solidFill>
            <a:latin typeface="Garamond" panose="02020404030301010803" pitchFamily="18" charset="0"/>
          </a:endParaRPr>
        </a:p>
      </dsp:txBody>
      <dsp:txXfrm>
        <a:off x="8072703" y="3159356"/>
        <a:ext cx="3640163" cy="8388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0A7DB-F870-4289-A176-74DC8634D49F}">
      <dsp:nvSpPr>
        <dsp:cNvPr id="0" name=""/>
        <dsp:cNvSpPr/>
      </dsp:nvSpPr>
      <dsp:spPr>
        <a:xfrm>
          <a:off x="786617" y="43856"/>
          <a:ext cx="978978" cy="97897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6532A6-7EC2-48FB-9700-1C2608E2063C}">
      <dsp:nvSpPr>
        <dsp:cNvPr id="0" name=""/>
        <dsp:cNvSpPr/>
      </dsp:nvSpPr>
      <dsp:spPr>
        <a:xfrm>
          <a:off x="938230" y="239083"/>
          <a:ext cx="675752" cy="5885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7000" b="-7000"/>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ECCB9B7-3229-4D84-88AF-537C55717936}">
      <dsp:nvSpPr>
        <dsp:cNvPr id="0" name=""/>
        <dsp:cNvSpPr/>
      </dsp:nvSpPr>
      <dsp:spPr>
        <a:xfrm>
          <a:off x="79096" y="1327763"/>
          <a:ext cx="2394019" cy="7427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ro-RO" sz="1800" b="1" kern="1200" dirty="0">
              <a:solidFill>
                <a:srgbClr val="002060"/>
              </a:solidFill>
              <a:latin typeface="Garamond" panose="02020404030301010803" pitchFamily="18" charset="0"/>
            </a:rPr>
            <a:t>EDUCAȚIE PENTRU SĂNĂTATE</a:t>
          </a:r>
          <a:endParaRPr lang="en-US" sz="1800" b="1" kern="1200" dirty="0">
            <a:solidFill>
              <a:srgbClr val="002060"/>
            </a:solidFill>
            <a:latin typeface="Garamond" panose="02020404030301010803" pitchFamily="18" charset="0"/>
          </a:endParaRPr>
        </a:p>
      </dsp:txBody>
      <dsp:txXfrm>
        <a:off x="79096" y="1327763"/>
        <a:ext cx="2394019" cy="742758"/>
      </dsp:txXfrm>
    </dsp:sp>
    <dsp:sp modelId="{3EC02099-2D14-4F0B-98D2-969D1935C96B}">
      <dsp:nvSpPr>
        <dsp:cNvPr id="0" name=""/>
        <dsp:cNvSpPr/>
      </dsp:nvSpPr>
      <dsp:spPr>
        <a:xfrm>
          <a:off x="3298812" y="43856"/>
          <a:ext cx="978978" cy="97897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C6369C-F074-481D-877F-C3CA1C8B2601}">
      <dsp:nvSpPr>
        <dsp:cNvPr id="0" name=""/>
        <dsp:cNvSpPr/>
      </dsp:nvSpPr>
      <dsp:spPr>
        <a:xfrm>
          <a:off x="3415001" y="192473"/>
          <a:ext cx="746601" cy="681746"/>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5000" b="-5000"/>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E1E48B1-231B-40EC-9DEB-E9C62DB9B354}">
      <dsp:nvSpPr>
        <dsp:cNvPr id="0" name=""/>
        <dsp:cNvSpPr/>
      </dsp:nvSpPr>
      <dsp:spPr>
        <a:xfrm>
          <a:off x="2753970" y="1327763"/>
          <a:ext cx="2068661" cy="7427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ro-RO" sz="1800" b="1" kern="1200" dirty="0">
              <a:solidFill>
                <a:srgbClr val="002060"/>
              </a:solidFill>
              <a:latin typeface="Garamond" panose="02020404030301010803" pitchFamily="18" charset="0"/>
            </a:rPr>
            <a:t>TELEMEDICINĂ</a:t>
          </a:r>
          <a:endParaRPr lang="en-US" sz="1800" b="1" kern="1200" dirty="0">
            <a:solidFill>
              <a:srgbClr val="002060"/>
            </a:solidFill>
            <a:latin typeface="Garamond" panose="02020404030301010803" pitchFamily="18" charset="0"/>
          </a:endParaRPr>
        </a:p>
      </dsp:txBody>
      <dsp:txXfrm>
        <a:off x="2753970" y="1327763"/>
        <a:ext cx="2068661" cy="742758"/>
      </dsp:txXfrm>
    </dsp:sp>
    <dsp:sp modelId="{3B05B3D7-3CA4-4213-988D-5520E9FCAC06}">
      <dsp:nvSpPr>
        <dsp:cNvPr id="0" name=""/>
        <dsp:cNvSpPr/>
      </dsp:nvSpPr>
      <dsp:spPr>
        <a:xfrm>
          <a:off x="5657894" y="43856"/>
          <a:ext cx="978978" cy="97897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0C6F1C-67EB-49A3-8A6A-77FE6F4E2581}">
      <dsp:nvSpPr>
        <dsp:cNvPr id="0" name=""/>
        <dsp:cNvSpPr/>
      </dsp:nvSpPr>
      <dsp:spPr>
        <a:xfrm>
          <a:off x="5866528" y="252491"/>
          <a:ext cx="561708" cy="561708"/>
        </a:xfrm>
        <a:prstGeom prst="rect">
          <a:avLst/>
        </a:prstGeom>
        <a:blipFill>
          <a:blip xmlns:r="http://schemas.openxmlformats.org/officeDocument/2006/relationships" r:embed="rId5"/>
          <a:srcRect/>
          <a:stretch>
            <a:fillRect l="-25000" r="-25000"/>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4A5C5D9-1529-4C00-8952-5702A3EBEB99}">
      <dsp:nvSpPr>
        <dsp:cNvPr id="0" name=""/>
        <dsp:cNvSpPr/>
      </dsp:nvSpPr>
      <dsp:spPr>
        <a:xfrm>
          <a:off x="5103487" y="1327763"/>
          <a:ext cx="2087792" cy="7427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ro-RO" sz="1800" b="1" kern="1200" dirty="0">
              <a:solidFill>
                <a:srgbClr val="002060"/>
              </a:solidFill>
              <a:latin typeface="Garamond" panose="02020404030301010803" pitchFamily="18" charset="0"/>
            </a:rPr>
            <a:t>ACȚIUNI PREVENȚIE BOLI TRANSMISIBILE</a:t>
          </a:r>
          <a:endParaRPr lang="en-US" sz="1800" b="1" kern="1200" dirty="0">
            <a:solidFill>
              <a:srgbClr val="002060"/>
            </a:solidFill>
            <a:latin typeface="Garamond" panose="02020404030301010803" pitchFamily="18" charset="0"/>
          </a:endParaRPr>
        </a:p>
      </dsp:txBody>
      <dsp:txXfrm>
        <a:off x="5103487" y="1327763"/>
        <a:ext cx="2087792" cy="742758"/>
      </dsp:txXfrm>
    </dsp:sp>
    <dsp:sp modelId="{CB636E1E-A841-49EB-A5DF-AEA92F5B90A0}">
      <dsp:nvSpPr>
        <dsp:cNvPr id="0" name=""/>
        <dsp:cNvSpPr/>
      </dsp:nvSpPr>
      <dsp:spPr>
        <a:xfrm>
          <a:off x="3145698" y="2471742"/>
          <a:ext cx="978978" cy="97897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D6C5FB-B8FF-4B57-B22D-AEAC08728B7D}">
      <dsp:nvSpPr>
        <dsp:cNvPr id="0" name=""/>
        <dsp:cNvSpPr/>
      </dsp:nvSpPr>
      <dsp:spPr>
        <a:xfrm>
          <a:off x="3325579" y="2680377"/>
          <a:ext cx="561708" cy="561708"/>
        </a:xfrm>
        <a:prstGeom prst="rect">
          <a:avLst/>
        </a:prstGeom>
        <a:blipFill>
          <a:blip xmlns:r="http://schemas.openxmlformats.org/officeDocument/2006/relationships" r:embed="rId6">
            <a:extLst>
              <a:ext uri="{96DAC541-7B7A-43D3-8B79-37D633B846F1}">
                <asvg:svgBlip xmlns:asvg="http://schemas.microsoft.com/office/drawing/2016/SVG/main" r:embed="rId7"/>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E2D07B9-A1AB-4FA9-8A07-1D52AC3E3ADB}">
      <dsp:nvSpPr>
        <dsp:cNvPr id="0" name=""/>
        <dsp:cNvSpPr/>
      </dsp:nvSpPr>
      <dsp:spPr>
        <a:xfrm>
          <a:off x="1705035" y="3673841"/>
          <a:ext cx="3860304" cy="9063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ro-RO" sz="1800" b="1" kern="1200" dirty="0">
              <a:solidFill>
                <a:srgbClr val="002060"/>
              </a:solidFill>
              <a:latin typeface="Garamond" panose="02020404030301010803" pitchFamily="18" charset="0"/>
            </a:rPr>
            <a:t>ANALIZE MEDICALE,CONSULTAțII ȘI INVESTIGAȚII DE SPECIALITATE,  CARAVANE</a:t>
          </a:r>
          <a:endParaRPr lang="en-US" sz="1800" b="1" kern="1200" dirty="0">
            <a:solidFill>
              <a:srgbClr val="002060"/>
            </a:solidFill>
            <a:latin typeface="Garamond" panose="02020404030301010803" pitchFamily="18" charset="0"/>
          </a:endParaRPr>
        </a:p>
      </dsp:txBody>
      <dsp:txXfrm>
        <a:off x="1705035" y="3673841"/>
        <a:ext cx="3860304" cy="906373"/>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0.04915</cdr:x>
      <cdr:y>0</cdr:y>
    </cdr:from>
    <cdr:to>
      <cdr:x>0.20169</cdr:x>
      <cdr:y>0.17408</cdr:y>
    </cdr:to>
    <cdr:sp macro="" textlink="">
      <cdr:nvSpPr>
        <cdr:cNvPr id="2" name="TextBox 1">
          <a:extLst xmlns:a="http://schemas.openxmlformats.org/drawingml/2006/main">
            <a:ext uri="{FF2B5EF4-FFF2-40B4-BE49-F238E27FC236}">
              <a16:creationId xmlns:a16="http://schemas.microsoft.com/office/drawing/2014/main" id="{D373AE14-50DA-4C3C-9C67-E7A6D78A335D}"/>
            </a:ext>
          </a:extLst>
        </cdr:cNvPr>
        <cdr:cNvSpPr txBox="1"/>
      </cdr:nvSpPr>
      <cdr:spPr>
        <a:xfrm xmlns:a="http://schemas.openxmlformats.org/drawingml/2006/main">
          <a:off x="294640" y="-3048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748E1AF-6343-46AA-8AEF-4C12F4118850}" type="datetimeFigureOut">
              <a:rPr lang="en-US" smtClean="0"/>
              <a:t>5/29/2025</a:t>
            </a:fld>
            <a:endParaRPr lang="en-US" dirty="0"/>
          </a:p>
        </p:txBody>
      </p:sp>
      <p:sp>
        <p:nvSpPr>
          <p:cNvPr id="4" name="Footer Placeholder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2858E0-3D38-47B7-97D4-4FE08D90D359}" type="slidenum">
              <a:rPr lang="en-US" smtClean="0"/>
              <a:t>‹#›</a:t>
            </a:fld>
            <a:endParaRPr lang="en-US"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9D2517-63AA-420A-887D-BE60360A8F4D}" type="datetimeFigureOut">
              <a:rPr lang="en-US" noProof="0" smtClean="0"/>
              <a:t>5/29/2025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4ECAD9-32EE-4091-BDA5-6BD15ACC5E58}" type="slidenum">
              <a:rPr lang="en-US" noProof="0" smtClean="0"/>
              <a:t>‹#›</a:t>
            </a:fld>
            <a:endParaRPr lang="en-US"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a:t>
            </a:fld>
            <a:endParaRPr lang="en-US" noProof="0" dirty="0"/>
          </a:p>
        </p:txBody>
      </p:sp>
    </p:spTree>
    <p:extLst>
      <p:ext uri="{BB962C8B-B14F-4D97-AF65-F5344CB8AC3E}">
        <p14:creationId xmlns:p14="http://schemas.microsoft.com/office/powerpoint/2010/main" val="2215981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3</a:t>
            </a:fld>
            <a:endParaRPr lang="en-US" noProof="0" dirty="0"/>
          </a:p>
        </p:txBody>
      </p:sp>
    </p:spTree>
    <p:extLst>
      <p:ext uri="{BB962C8B-B14F-4D97-AF65-F5344CB8AC3E}">
        <p14:creationId xmlns:p14="http://schemas.microsoft.com/office/powerpoint/2010/main" val="3455333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5</a:t>
            </a:fld>
            <a:endParaRPr lang="en-US" noProof="0" dirty="0"/>
          </a:p>
        </p:txBody>
      </p:sp>
    </p:spTree>
    <p:extLst>
      <p:ext uri="{BB962C8B-B14F-4D97-AF65-F5344CB8AC3E}">
        <p14:creationId xmlns:p14="http://schemas.microsoft.com/office/powerpoint/2010/main" val="592779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18E0B9-48E4-499D-93B2-B07D00395BAC}" type="slidenum">
              <a:rPr lang="en-US" smtClean="0"/>
              <a:t>6</a:t>
            </a:fld>
            <a:endParaRPr lang="en-US" dirty="0"/>
          </a:p>
        </p:txBody>
      </p:sp>
    </p:spTree>
    <p:extLst>
      <p:ext uri="{BB962C8B-B14F-4D97-AF65-F5344CB8AC3E}">
        <p14:creationId xmlns:p14="http://schemas.microsoft.com/office/powerpoint/2010/main" val="1181079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8</a:t>
            </a:fld>
            <a:endParaRPr lang="en-US" noProof="0" dirty="0"/>
          </a:p>
        </p:txBody>
      </p:sp>
    </p:spTree>
    <p:extLst>
      <p:ext uri="{BB962C8B-B14F-4D97-AF65-F5344CB8AC3E}">
        <p14:creationId xmlns:p14="http://schemas.microsoft.com/office/powerpoint/2010/main" val="2445643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9</a:t>
            </a:fld>
            <a:endParaRPr lang="en-US" noProof="0" dirty="0"/>
          </a:p>
        </p:txBody>
      </p:sp>
    </p:spTree>
    <p:extLst>
      <p:ext uri="{BB962C8B-B14F-4D97-AF65-F5344CB8AC3E}">
        <p14:creationId xmlns:p14="http://schemas.microsoft.com/office/powerpoint/2010/main" val="2258266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13</a:t>
            </a:fld>
            <a:endParaRPr lang="en-US" noProof="0" dirty="0"/>
          </a:p>
        </p:txBody>
      </p:sp>
    </p:spTree>
    <p:extLst>
      <p:ext uri="{BB962C8B-B14F-4D97-AF65-F5344CB8AC3E}">
        <p14:creationId xmlns:p14="http://schemas.microsoft.com/office/powerpoint/2010/main" val="4166621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14</a:t>
            </a:fld>
            <a:endParaRPr lang="en-US" noProof="0" dirty="0"/>
          </a:p>
        </p:txBody>
      </p:sp>
    </p:spTree>
    <p:extLst>
      <p:ext uri="{BB962C8B-B14F-4D97-AF65-F5344CB8AC3E}">
        <p14:creationId xmlns:p14="http://schemas.microsoft.com/office/powerpoint/2010/main" val="4083601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15</a:t>
            </a:fld>
            <a:endParaRPr lang="en-US" noProof="0" dirty="0"/>
          </a:p>
        </p:txBody>
      </p:sp>
    </p:spTree>
    <p:extLst>
      <p:ext uri="{BB962C8B-B14F-4D97-AF65-F5344CB8AC3E}">
        <p14:creationId xmlns:p14="http://schemas.microsoft.com/office/powerpoint/2010/main" val="3800404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16</a:t>
            </a:fld>
            <a:endParaRPr lang="en-US" noProof="0" dirty="0"/>
          </a:p>
        </p:txBody>
      </p:sp>
    </p:spTree>
    <p:extLst>
      <p:ext uri="{BB962C8B-B14F-4D97-AF65-F5344CB8AC3E}">
        <p14:creationId xmlns:p14="http://schemas.microsoft.com/office/powerpoint/2010/main" val="637557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17</a:t>
            </a:fld>
            <a:endParaRPr lang="en-US" noProof="0" dirty="0"/>
          </a:p>
        </p:txBody>
      </p:sp>
    </p:spTree>
    <p:extLst>
      <p:ext uri="{BB962C8B-B14F-4D97-AF65-F5344CB8AC3E}">
        <p14:creationId xmlns:p14="http://schemas.microsoft.com/office/powerpoint/2010/main" val="3655258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19</a:t>
            </a:fld>
            <a:endParaRPr lang="en-US" noProof="0" dirty="0"/>
          </a:p>
        </p:txBody>
      </p:sp>
    </p:spTree>
    <p:extLst>
      <p:ext uri="{BB962C8B-B14F-4D97-AF65-F5344CB8AC3E}">
        <p14:creationId xmlns:p14="http://schemas.microsoft.com/office/powerpoint/2010/main" val="3687459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20</a:t>
            </a:fld>
            <a:endParaRPr lang="en-US" noProof="0" dirty="0"/>
          </a:p>
        </p:txBody>
      </p:sp>
    </p:spTree>
    <p:extLst>
      <p:ext uri="{BB962C8B-B14F-4D97-AF65-F5344CB8AC3E}">
        <p14:creationId xmlns:p14="http://schemas.microsoft.com/office/powerpoint/2010/main" val="1755222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F5CEFB0D-6DB6-450D-981E-DB5B064ABC8F}" type="datetime1">
              <a:rPr lang="en-US" noProof="0" smtClean="0"/>
              <a:t>5/29/2025</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noProof="0" dirty="0"/>
              <a:t>Footer</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3" name="Subtitle 2"/>
          <p:cNvSpPr>
            <a:spLocks noGrp="1"/>
          </p:cNvSpPr>
          <p:nvPr>
            <p:ph type="subTitle" idx="1"/>
          </p:nvPr>
        </p:nvSpPr>
        <p:spPr>
          <a:xfrm>
            <a:off x="1212850" y="4508500"/>
            <a:ext cx="5118100" cy="1279652"/>
          </a:xfrm>
        </p:spPr>
        <p:txBody>
          <a:bodyPr lIns="91440" rIns="9144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a:t>Click to edit Master subtitle style</a:t>
            </a:r>
          </a:p>
        </p:txBody>
      </p:sp>
      <p:sp>
        <p:nvSpPr>
          <p:cNvPr id="2" name="Title 1"/>
          <p:cNvSpPr>
            <a:spLocks noGrp="1"/>
          </p:cNvSpPr>
          <p:nvPr>
            <p:ph type="ctrTitle"/>
          </p:nvPr>
        </p:nvSpPr>
        <p:spPr>
          <a:xfrm>
            <a:off x="1212850" y="2057400"/>
            <a:ext cx="5118100" cy="1929066"/>
          </a:xfrm>
        </p:spPr>
        <p:txBody>
          <a:bodyPr anchor="b">
            <a:noAutofit/>
          </a:bodyPr>
          <a:lstStyle>
            <a:lvl1pPr algn="l">
              <a:lnSpc>
                <a:spcPct val="90000"/>
              </a:lnSpc>
              <a:defRPr sz="5400" b="1" spc="-50" baseline="0">
                <a:solidFill>
                  <a:schemeClr val="bg1"/>
                </a:solidFill>
                <a:latin typeface="+mn-lt"/>
              </a:defRPr>
            </a:lvl1pPr>
          </a:lstStyle>
          <a:p>
            <a:r>
              <a:rPr lang="en-US" noProof="0"/>
              <a:t>Click to edit Master title style</a:t>
            </a:r>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3" name="Parallélogramme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2" name="Rectangle 11">
            <a:extLst>
              <a:ext uri="{FF2B5EF4-FFF2-40B4-BE49-F238E27FC236}">
                <a16:creationId xmlns:a16="http://schemas.microsoft.com/office/drawing/2014/main" id="{A7C93D4F-3003-4D58-9AFB-356A0F800F42}"/>
              </a:ext>
            </a:extLst>
          </p:cNvPr>
          <p:cNvSpPr/>
          <p:nvPr userDrawn="1"/>
        </p:nvSpPr>
        <p:spPr>
          <a:xfrm>
            <a:off x="6394450" y="0"/>
            <a:ext cx="1539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666C8650-8C82-4FB0-9266-0148B376A8CE}" type="datetime1">
              <a:rPr lang="en-US" noProof="0" smtClean="0"/>
              <a:t>5/29/2025</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noProof="0" dirty="0"/>
              <a:t>Footer</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0" name="Picture Placeholder 9">
            <a:extLst>
              <a:ext uri="{FF2B5EF4-FFF2-40B4-BE49-F238E27FC236}">
                <a16:creationId xmlns:a16="http://schemas.microsoft.com/office/drawing/2014/main" id="{86028FDE-6655-4B55-B3B4-5B366034E8A8}"/>
              </a:ext>
            </a:extLst>
          </p:cNvPr>
          <p:cNvSpPr>
            <a:spLocks noGrp="1"/>
          </p:cNvSpPr>
          <p:nvPr>
            <p:ph type="pic" sz="quarter" idx="13"/>
          </p:nvPr>
        </p:nvSpPr>
        <p:spPr>
          <a:xfrm>
            <a:off x="0" y="0"/>
            <a:ext cx="6311900" cy="6858000"/>
          </a:xfrm>
        </p:spPr>
        <p:txBody>
          <a:bodyPr/>
          <a:lstStyle/>
          <a:p>
            <a:r>
              <a:rPr lang="en-US" noProof="0"/>
              <a:t>Click icon to add picture</a:t>
            </a:r>
            <a:endParaRPr lang="en-US" noProof="0" dirty="0"/>
          </a:p>
        </p:txBody>
      </p:sp>
      <p:sp>
        <p:nvSpPr>
          <p:cNvPr id="2" name="Title 1"/>
          <p:cNvSpPr>
            <a:spLocks noGrp="1"/>
          </p:cNvSpPr>
          <p:nvPr>
            <p:ph type="ctrTitle"/>
          </p:nvPr>
        </p:nvSpPr>
        <p:spPr>
          <a:xfrm>
            <a:off x="6629400" y="758952"/>
            <a:ext cx="4526280" cy="3227514"/>
          </a:xfrm>
        </p:spPr>
        <p:txBody>
          <a:bodyPr anchor="b">
            <a:normAutofit/>
          </a:bodyPr>
          <a:lstStyle>
            <a:lvl1pPr algn="l">
              <a:lnSpc>
                <a:spcPct val="90000"/>
              </a:lnSpc>
              <a:defRPr sz="6000" b="1" spc="-50" baseline="0">
                <a:solidFill>
                  <a:schemeClr val="accent1"/>
                </a:solidFill>
                <a:latin typeface="+mn-lt"/>
              </a:defRPr>
            </a:lvl1pPr>
          </a:lstStyle>
          <a:p>
            <a:r>
              <a:rPr lang="en-US" noProof="0"/>
              <a:t>Click to edit Master title style</a:t>
            </a:r>
          </a:p>
        </p:txBody>
      </p:sp>
      <p:sp>
        <p:nvSpPr>
          <p:cNvPr id="3" name="Subtitle 2"/>
          <p:cNvSpPr>
            <a:spLocks noGrp="1"/>
          </p:cNvSpPr>
          <p:nvPr>
            <p:ph type="subTitle" idx="1"/>
          </p:nvPr>
        </p:nvSpPr>
        <p:spPr>
          <a:xfrm>
            <a:off x="6632171" y="4508500"/>
            <a:ext cx="4526280" cy="1279652"/>
          </a:xfrm>
        </p:spPr>
        <p:txBody>
          <a:bodyPr lIns="91440" rIns="91440">
            <a:normAutofit/>
          </a:bodyPr>
          <a:lstStyle>
            <a:lvl1pPr marL="0" indent="0" algn="l">
              <a:buNone/>
              <a:defRPr sz="2400" cap="all" spc="200" baseline="0">
                <a:solidFill>
                  <a:schemeClr val="tx1">
                    <a:lumMod val="75000"/>
                    <a:lumOff val="25000"/>
                  </a:schemeClr>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a:t>Click to edit Master subtitle style</a:t>
            </a:r>
          </a:p>
        </p:txBody>
      </p:sp>
      <p:sp>
        <p:nvSpPr>
          <p:cNvPr id="11" name="Rectangle 10">
            <a:extLst>
              <a:ext uri="{FF2B5EF4-FFF2-40B4-BE49-F238E27FC236}">
                <a16:creationId xmlns:a16="http://schemas.microsoft.com/office/drawing/2014/main" id="{6D3E1BBA-670B-4CAE-B839-50ADB23DDBC6}"/>
              </a:ext>
            </a:extLst>
          </p:cNvPr>
          <p:cNvSpPr/>
          <p:nvPr userDrawn="1"/>
        </p:nvSpPr>
        <p:spPr>
          <a:xfrm>
            <a:off x="6311900" y="0"/>
            <a:ext cx="15392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1529DE01-3159-42E8-9946-B3F7564EBC72}" type="datetime1">
              <a:rPr lang="en-US" smtClean="0"/>
              <a:t>5/29/2025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5" name="Parallélogramme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lvl1pPr>
              <a:defRPr>
                <a:solidFill>
                  <a:schemeClr val="tx1">
                    <a:lumMod val="75000"/>
                    <a:lumOff val="25000"/>
                  </a:schemeClr>
                </a:solidFill>
              </a:defRPr>
            </a:lvl1pPr>
          </a:lstStyle>
          <a:p>
            <a:fld id="{1A1FC6A6-F894-471F-8AA4-AE4112290279}" type="datetime1">
              <a:rPr lang="en-US" noProof="0" smtClean="0"/>
              <a:t>5/29/2025</a:t>
            </a:fld>
            <a:endParaRPr lang="en-US" noProof="0"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2" name="Picture Placeholder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a:lstStyle/>
          <a:p>
            <a:r>
              <a:rPr lang="en-US" noProof="0"/>
              <a:t>Click icon to add picture</a:t>
            </a:r>
            <a:endParaRPr lang="en-US" noProof="0" dirty="0"/>
          </a:p>
        </p:txBody>
      </p:sp>
      <p:sp>
        <p:nvSpPr>
          <p:cNvPr id="13" name="Rectangle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noProof="0" dirty="0"/>
          </a:p>
        </p:txBody>
      </p:sp>
      <p:sp>
        <p:nvSpPr>
          <p:cNvPr id="2" name="Title 1"/>
          <p:cNvSpPr>
            <a:spLocks noGrp="1"/>
          </p:cNvSpPr>
          <p:nvPr>
            <p:ph type="title"/>
          </p:nvPr>
        </p:nvSpPr>
        <p:spPr>
          <a:xfrm>
            <a:off x="2641599" y="3746500"/>
            <a:ext cx="8331202" cy="1308100"/>
          </a:xfrm>
        </p:spPr>
        <p:txBody>
          <a:bodyPr anchor="b" anchorCtr="0">
            <a:noAutofit/>
          </a:bodyPr>
          <a:lstStyle>
            <a:lvl1pPr>
              <a:lnSpc>
                <a:spcPct val="90000"/>
              </a:lnSpc>
              <a:defRPr sz="4800" b="1">
                <a:solidFill>
                  <a:schemeClr val="bg1"/>
                </a:solidFill>
                <a:latin typeface="+mn-lt"/>
              </a:defRPr>
            </a:lvl1pPr>
          </a:lstStyle>
          <a:p>
            <a:r>
              <a:rPr lang="en-US" noProof="0"/>
              <a:t>Click to edit Master title style</a:t>
            </a:r>
          </a:p>
        </p:txBody>
      </p:sp>
      <p:sp>
        <p:nvSpPr>
          <p:cNvPr id="3" name="Text Placeholder 2"/>
          <p:cNvSpPr>
            <a:spLocks noGrp="1"/>
          </p:cNvSpPr>
          <p:nvPr>
            <p:ph type="body" idx="1"/>
          </p:nvPr>
        </p:nvSpPr>
        <p:spPr>
          <a:xfrm>
            <a:off x="2641600" y="5219700"/>
            <a:ext cx="8331201" cy="586740"/>
          </a:xfrm>
        </p:spPr>
        <p:txBody>
          <a:bodyPr lIns="91440" rIns="9144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14" name="Rectangle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lvl1pPr>
              <a:defRPr>
                <a:solidFill>
                  <a:schemeClr val="tx1">
                    <a:lumMod val="75000"/>
                    <a:lumOff val="25000"/>
                  </a:schemeClr>
                </a:solidFill>
              </a:defRPr>
            </a:lvl1pPr>
          </a:lstStyle>
          <a:p>
            <a:fld id="{503D98FD-B63D-46E0-B974-EC5BBAC02E27}" type="datetime1">
              <a:rPr lang="en-US" noProof="0" smtClean="0"/>
              <a:t>5/29/2025</a:t>
            </a:fld>
            <a:endParaRPr lang="en-US" noProof="0"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2" name="Picture Placeholder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a:lstStyle/>
          <a:p>
            <a:r>
              <a:rPr lang="en-US" noProof="0"/>
              <a:t>Click icon to add picture</a:t>
            </a:r>
            <a:endParaRPr lang="en-US" noProof="0" dirty="0"/>
          </a:p>
        </p:txBody>
      </p:sp>
      <p:sp>
        <p:nvSpPr>
          <p:cNvPr id="13" name="Rectangle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noProof="0" dirty="0"/>
          </a:p>
        </p:txBody>
      </p:sp>
      <p:sp>
        <p:nvSpPr>
          <p:cNvPr id="2" name="Title 1"/>
          <p:cNvSpPr>
            <a:spLocks noGrp="1"/>
          </p:cNvSpPr>
          <p:nvPr>
            <p:ph type="title"/>
          </p:nvPr>
        </p:nvSpPr>
        <p:spPr>
          <a:xfrm>
            <a:off x="1930399" y="3746500"/>
            <a:ext cx="8331202" cy="1308100"/>
          </a:xfrm>
        </p:spPr>
        <p:txBody>
          <a:bodyPr anchor="b" anchorCtr="0">
            <a:noAutofit/>
          </a:bodyPr>
          <a:lstStyle>
            <a:lvl1pPr algn="ctr">
              <a:lnSpc>
                <a:spcPct val="90000"/>
              </a:lnSpc>
              <a:defRPr sz="4800" b="1">
                <a:solidFill>
                  <a:schemeClr val="bg1"/>
                </a:solidFill>
                <a:latin typeface="+mn-lt"/>
              </a:defRPr>
            </a:lvl1pPr>
          </a:lstStyle>
          <a:p>
            <a:r>
              <a:rPr lang="en-US" noProof="0"/>
              <a:t>Click to edit Master title style</a:t>
            </a:r>
          </a:p>
        </p:txBody>
      </p:sp>
      <p:sp>
        <p:nvSpPr>
          <p:cNvPr id="3" name="Text Placeholder 2"/>
          <p:cNvSpPr>
            <a:spLocks noGrp="1"/>
          </p:cNvSpPr>
          <p:nvPr>
            <p:ph type="body" idx="1"/>
          </p:nvPr>
        </p:nvSpPr>
        <p:spPr>
          <a:xfrm>
            <a:off x="1930400" y="5219700"/>
            <a:ext cx="8331201" cy="586740"/>
          </a:xfrm>
        </p:spPr>
        <p:txBody>
          <a:bodyPr lIns="91440" rIns="9144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14" name="Rectangle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7E74ECCD-A9BB-4C40-8999-9FDE0B2AF02D}" type="datetime1">
              <a:rPr lang="en-US" smtClean="0"/>
              <a:t>5/29/2025</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r>
              <a:rPr lang="en-US" dirty="0"/>
              <a:t>Footer</a:t>
            </a:r>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86731"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395"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B9A11315-80A2-4A6F-99BC-2337EDBA509A}" type="datetime1">
              <a:rPr lang="en-US" smtClean="0"/>
              <a:t>5/29/2025</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r>
              <a:rPr lang="en-US" dirty="0"/>
              <a:t>Footer</a:t>
            </a:r>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5323FCEE-D38D-4315-8661-B8B16CE6B114}" type="datetime1">
              <a:rPr lang="en-US" smtClean="0"/>
              <a:t>5/29/2025</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r>
              <a:rPr lang="en-US" dirty="0"/>
              <a:t>Footer</a:t>
            </a:r>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Parallélogramme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lvl1pPr>
              <a:defRPr>
                <a:solidFill>
                  <a:schemeClr val="tx1">
                    <a:lumMod val="75000"/>
                    <a:lumOff val="25000"/>
                  </a:schemeClr>
                </a:solidFill>
              </a:defRPr>
            </a:lvl1pPr>
          </a:lstStyle>
          <a:p>
            <a:fld id="{27909053-E1DD-4959-BC7A-C98D3D2614DC}" type="datetime1">
              <a:rPr lang="en-US" noProof="0" smtClean="0"/>
              <a:t>5/29/2025</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786383"/>
            <a:ext cx="3068833" cy="2093975"/>
          </a:xfrm>
        </p:spPr>
        <p:txBody>
          <a:bodyPr anchor="b">
            <a:normAutofit/>
          </a:bodyPr>
          <a:lstStyle>
            <a:lvl1pPr>
              <a:lnSpc>
                <a:spcPct val="90000"/>
              </a:lnSpc>
              <a:defRPr sz="3600" b="0">
                <a:solidFill>
                  <a:srgbClr val="FFFFFF"/>
                </a:solidFill>
              </a:defRPr>
            </a:lvl1pPr>
          </a:lstStyle>
          <a:p>
            <a:r>
              <a:rPr lang="en-US" noProof="0"/>
              <a:t>Click to edit Master title style</a:t>
            </a:r>
          </a:p>
        </p:txBody>
      </p:sp>
      <p:sp>
        <p:nvSpPr>
          <p:cNvPr id="3" name="Content Placeholder 2"/>
          <p:cNvSpPr>
            <a:spLocks noGrp="1"/>
          </p:cNvSpPr>
          <p:nvPr>
            <p:ph idx="1"/>
          </p:nvPr>
        </p:nvSpPr>
        <p:spPr>
          <a:xfrm>
            <a:off x="5458984" y="812800"/>
            <a:ext cx="5713841" cy="486860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p:cNvSpPr>
            <a:spLocks noGrp="1"/>
          </p:cNvSpPr>
          <p:nvPr>
            <p:ph type="body" sz="half" idx="2"/>
          </p:nvPr>
        </p:nvSpPr>
        <p:spPr>
          <a:xfrm>
            <a:off x="1092200" y="3043050"/>
            <a:ext cx="3068832" cy="2638359"/>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9" name="Rectangle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3AB9C849-F1D8-4230-9F2F-9250D675BB2A}" type="datetime1">
              <a:rPr lang="en-US" noProof="0" smtClean="0"/>
              <a:t>5/29/2025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F2DB7022-84E8-42F0-8AEA-ADED76AFD446}" type="datetime1">
              <a:rPr lang="en-US" smtClean="0"/>
              <a:t>5/29/2025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5458984" y="497808"/>
            <a:ext cx="5713841" cy="4868609"/>
          </a:xfrm>
        </p:spPr>
        <p:txBody>
          <a:bodyPr anchor="ct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Rectangle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8D4C0741-442A-4788-81DA-4F081D559C5A}" type="datetime1">
              <a:rPr lang="en-US" noProof="0" smtClean="0"/>
              <a:t>5/29/2025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5" name="Rectangle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p:cNvSpPr>
            <a:spLocks noGrp="1"/>
          </p:cNvSpPr>
          <p:nvPr>
            <p:ph type="title"/>
          </p:nvPr>
        </p:nvSpPr>
        <p:spPr>
          <a:xfrm>
            <a:off x="1092200" y="1885125"/>
            <a:ext cx="3314700" cy="2093975"/>
          </a:xfrm>
        </p:spPr>
        <p:txBody>
          <a:bodyPr anchor="ctr">
            <a:normAutofit/>
          </a:bodyPr>
          <a:lstStyle>
            <a:lvl1pPr>
              <a:lnSpc>
                <a:spcPct val="90000"/>
              </a:lnSpc>
              <a:defRPr sz="4400" b="1">
                <a:solidFill>
                  <a:srgbClr val="FFFFFF"/>
                </a:solidFill>
                <a:latin typeface="+mn-lt"/>
              </a:defRPr>
            </a:lvl1pPr>
          </a:lstStyle>
          <a:p>
            <a:r>
              <a:rPr lang="en-US" noProof="0"/>
              <a:t>Click to edit Master title style</a:t>
            </a:r>
          </a:p>
        </p:txBody>
      </p:sp>
      <p:sp>
        <p:nvSpPr>
          <p:cNvPr id="18" name="Rectangle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a:lstStyle>
            <a:lvl1pPr>
              <a:defRPr>
                <a:solidFill>
                  <a:schemeClr val="bg1"/>
                </a:solidFill>
              </a:defRPr>
            </a:lvl1pPr>
          </a:lstStyle>
          <a:p>
            <a:r>
              <a:rPr lang="en-US" noProof="0"/>
              <a:t>Click icon to add picture</a:t>
            </a:r>
            <a:endParaRPr lang="en-US" noProof="0" dirty="0"/>
          </a:p>
        </p:txBody>
      </p:sp>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 name="Content Placeholder 2"/>
          <p:cNvSpPr>
            <a:spLocks noGrp="1"/>
          </p:cNvSpPr>
          <p:nvPr>
            <p:ph idx="1"/>
          </p:nvPr>
        </p:nvSpPr>
        <p:spPr>
          <a:xfrm>
            <a:off x="5458984" y="497808"/>
            <a:ext cx="5713841" cy="4868609"/>
          </a:xfrm>
        </p:spPr>
        <p:txBody>
          <a:bodyPr anchor="ct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470BDB9F-6784-464D-8ED7-29E60E2B21A9}" type="datetime1">
              <a:rPr lang="en-US" noProof="0" smtClean="0"/>
              <a:t>5/29/2025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a:t>Click to edit Master title style</a:t>
            </a:r>
            <a:endParaRPr lang="en-US" noProof="0"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p:cNvSpPr>
            <a:spLocks noGrp="1"/>
          </p:cNvSpPr>
          <p:nvPr>
            <p:ph type="title"/>
          </p:nvPr>
        </p:nvSpPr>
        <p:spPr>
          <a:xfrm>
            <a:off x="4984722" y="548355"/>
            <a:ext cx="6054846" cy="634336"/>
          </a:xfrm>
        </p:spPr>
        <p:txBody>
          <a:bodyPr anchor="ctr">
            <a:noAutofit/>
          </a:bodyPr>
          <a:lstStyle>
            <a:lvl1pPr>
              <a:lnSpc>
                <a:spcPct val="90000"/>
              </a:lnSpc>
              <a:defRPr sz="3600" b="1" i="0">
                <a:solidFill>
                  <a:srgbClr val="FFFFFF"/>
                </a:solidFill>
                <a:latin typeface="+mn-lt"/>
              </a:defRPr>
            </a:lvl1pPr>
          </a:lstStyle>
          <a:p>
            <a:r>
              <a:rPr lang="en-US" noProof="0"/>
              <a:t>Click to edit Master title style</a:t>
            </a:r>
          </a:p>
        </p:txBody>
      </p:sp>
      <p:sp>
        <p:nvSpPr>
          <p:cNvPr id="3" name="Content Placeholder 2"/>
          <p:cNvSpPr>
            <a:spLocks noGrp="1"/>
          </p:cNvSpPr>
          <p:nvPr>
            <p:ph idx="1"/>
          </p:nvPr>
        </p:nvSpPr>
        <p:spPr>
          <a:xfrm>
            <a:off x="5100833" y="1611313"/>
            <a:ext cx="6072099" cy="3755104"/>
          </a:xfrm>
        </p:spPr>
        <p:txBody>
          <a:bodyPr anchor="t">
            <a:normAutofit/>
          </a:bodyPr>
          <a:lstStyle>
            <a:lvl1pPr>
              <a:defRPr sz="2400"/>
            </a:lvl1pPr>
            <a:lvl2pPr>
              <a:defRPr sz="2000"/>
            </a:lvl2pPr>
            <a:lvl3pPr>
              <a:defRPr sz="1600"/>
            </a:lvl3pPr>
            <a:lvl4pPr>
              <a:defRPr sz="1600"/>
            </a:lvl4pPr>
            <a:lvl5pPr>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6DA3ABBD-A00D-4624-9D57-736F5DDBFABC}" type="datetime1">
              <a:rPr lang="en-US" noProof="0" smtClean="0"/>
              <a:t>5/29/2025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a:lstStyle>
            <a:lvl1pPr>
              <a:defRPr>
                <a:solidFill>
                  <a:schemeClr val="tx1">
                    <a:lumMod val="75000"/>
                    <a:lumOff val="25000"/>
                  </a:schemeClr>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t with Caption">
    <p:spTree>
      <p:nvGrpSpPr>
        <p:cNvPr id="1" name=""/>
        <p:cNvGrpSpPr/>
        <p:nvPr/>
      </p:nvGrpSpPr>
      <p:grpSpPr>
        <a:xfrm>
          <a:off x="0" y="0"/>
          <a:ext cx="0" cy="0"/>
          <a:chOff x="0" y="0"/>
          <a:chExt cx="0" cy="0"/>
        </a:xfrm>
      </p:grpSpPr>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a:lstStyle>
            <a:lvl1pPr>
              <a:defRPr>
                <a:solidFill>
                  <a:schemeClr val="tx1">
                    <a:lumMod val="75000"/>
                    <a:lumOff val="25000"/>
                  </a:schemeClr>
                </a:solidFill>
              </a:defRPr>
            </a:lvl1pPr>
          </a:lstStyle>
          <a:p>
            <a:r>
              <a:rPr lang="en-US" noProof="0"/>
              <a:t>Click icon to add picture</a:t>
            </a:r>
            <a:endParaRPr lang="en-US" noProof="0" dirty="0"/>
          </a:p>
        </p:txBody>
      </p:sp>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p:cNvSpPr>
            <a:spLocks noGrp="1"/>
          </p:cNvSpPr>
          <p:nvPr>
            <p:ph type="title"/>
          </p:nvPr>
        </p:nvSpPr>
        <p:spPr>
          <a:xfrm>
            <a:off x="3068577" y="880375"/>
            <a:ext cx="6054846" cy="634336"/>
          </a:xfrm>
        </p:spPr>
        <p:txBody>
          <a:bodyPr anchor="ctr">
            <a:noAutofit/>
          </a:bodyPr>
          <a:lstStyle>
            <a:lvl1pPr algn="ctr">
              <a:lnSpc>
                <a:spcPct val="90000"/>
              </a:lnSpc>
              <a:defRPr sz="3600" b="1" i="0">
                <a:solidFill>
                  <a:schemeClr val="tx1">
                    <a:lumMod val="75000"/>
                    <a:lumOff val="25000"/>
                  </a:schemeClr>
                </a:solidFill>
                <a:latin typeface="+mn-lt"/>
              </a:defRPr>
            </a:lvl1pPr>
          </a:lstStyle>
          <a:p>
            <a:r>
              <a:rPr lang="en-US" noProof="0"/>
              <a:t>Click to edit Master title style</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E6BF20AA-C418-460A-B9CF-8F3DD94C436D}" type="datetime1">
              <a:rPr lang="en-US" noProof="0" smtClean="0"/>
              <a:t>5/29/2025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9" name="Rectangle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4" name="Rectangle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a:t>Click to edit Master title style</a:t>
            </a:r>
          </a:p>
        </p:txBody>
      </p:sp>
      <p:sp>
        <p:nvSpPr>
          <p:cNvPr id="3" name="Content Placeholder 2"/>
          <p:cNvSpPr>
            <a:spLocks noGrp="1"/>
          </p:cNvSpPr>
          <p:nvPr>
            <p:ph idx="1"/>
          </p:nvPr>
        </p:nvSpPr>
        <p:spPr>
          <a:xfrm>
            <a:off x="6473373" y="943430"/>
            <a:ext cx="4699452" cy="3977366"/>
          </a:xfrm>
        </p:spPr>
        <p:txBody>
          <a:bodyPr anchor="ctr">
            <a:normAutofit/>
          </a:bodyPr>
          <a:lstStyle>
            <a:lvl1pPr>
              <a:defRPr sz="2400"/>
            </a:lvl1pPr>
            <a:lvl2pPr>
              <a:defRPr sz="2000"/>
            </a:lvl2pPr>
            <a:lvl3pPr>
              <a:defRPr sz="1600"/>
            </a:lvl3pPr>
            <a:lvl4pPr>
              <a:defRPr sz="1600"/>
            </a:lvl4pPr>
            <a:lvl5pPr>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063F5CE0-F8B8-4EAA-822E-6451047E7D5F}" type="datetime1">
              <a:rPr lang="en-US" noProof="0" smtClean="0"/>
              <a:t>5/29/2025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20" name="Rectangle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4" name="Rectangle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a:t>Click to edit Master title style</a:t>
            </a:r>
          </a:p>
        </p:txBody>
      </p:sp>
      <p:sp>
        <p:nvSpPr>
          <p:cNvPr id="3" name="Content Placeholder 2"/>
          <p:cNvSpPr>
            <a:spLocks noGrp="1"/>
          </p:cNvSpPr>
          <p:nvPr>
            <p:ph idx="1"/>
          </p:nvPr>
        </p:nvSpPr>
        <p:spPr>
          <a:xfrm>
            <a:off x="6518529" y="943430"/>
            <a:ext cx="4654296" cy="3977366"/>
          </a:xfrm>
        </p:spPr>
        <p:txBody>
          <a:bodyPr anchor="ctr">
            <a:normAutofit/>
          </a:bodyPr>
          <a:lstStyle>
            <a:lvl1pPr>
              <a:defRPr sz="2400"/>
            </a:lvl1pPr>
            <a:lvl2pPr>
              <a:defRPr sz="2000"/>
            </a:lvl2pPr>
            <a:lvl3pPr>
              <a:defRPr sz="1600"/>
            </a:lvl3pPr>
            <a:lvl4pPr>
              <a:defRPr sz="1600"/>
            </a:lvl4pPr>
            <a:lvl5pPr>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21F8AE65-7CE3-49A8-B2CC-A5A64E5730FA}" type="datetime1">
              <a:rPr lang="en-US" noProof="0" smtClean="0"/>
              <a:t>5/29/2025</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8" name="Rectangle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solidFill>
        </p:spPr>
        <p:txBody>
          <a:bodyPr lIns="457200" tIns="45720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 name="Title 1"/>
          <p:cNvSpPr>
            <a:spLocks noGrp="1"/>
          </p:cNvSpPr>
          <p:nvPr>
            <p:ph type="title"/>
          </p:nvPr>
        </p:nvSpPr>
        <p:spPr>
          <a:xfrm>
            <a:off x="1097279" y="4799362"/>
            <a:ext cx="10113645" cy="743682"/>
          </a:xfrm>
        </p:spPr>
        <p:txBody>
          <a:bodyPr tIns="0" bIns="0" anchor="b">
            <a:noAutofit/>
          </a:bodyPr>
          <a:lstStyle>
            <a:lvl1pPr algn="ctr">
              <a:defRPr sz="4400" b="1">
                <a:solidFill>
                  <a:srgbClr val="FFFFFF"/>
                </a:solidFill>
              </a:defRPr>
            </a:lvl1pPr>
          </a:lstStyle>
          <a:p>
            <a:r>
              <a:rPr lang="en-US" noProof="0"/>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B5046700-360D-4474-9946-7580E8968658}" type="datetime1">
              <a:rPr lang="en-US" noProof="0" smtClean="0"/>
              <a:t>5/29/2025</a:t>
            </a:fld>
            <a:endParaRPr lang="en-US" noProof="0" dirty="0"/>
          </a:p>
        </p:txBody>
      </p:sp>
      <p:sp>
        <p:nvSpPr>
          <p:cNvPr id="6" name="Footer Placeholder 5"/>
          <p:cNvSpPr>
            <a:spLocks noGrp="1"/>
          </p:cNvSpPr>
          <p:nvPr>
            <p:ph type="ftr" sz="quarter" idx="11"/>
          </p:nvPr>
        </p:nvSpPr>
        <p:spPr>
          <a:xfrm>
            <a:off x="1097279" y="6446838"/>
            <a:ext cx="6818262" cy="365125"/>
          </a:xfrm>
        </p:spPr>
        <p:txBody>
          <a:bodyPr/>
          <a:lstStyle>
            <a:lvl1pPr>
              <a:defRPr>
                <a:solidFill>
                  <a:schemeClr val="bg1"/>
                </a:solidFill>
              </a:defRPr>
            </a:lvl1pPr>
          </a:lstStyle>
          <a:p>
            <a:r>
              <a:rPr lang="en-US" noProof="0" dirty="0"/>
              <a:t>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3A98EE3D-8CD1-4C3F-BD1C-C98C9596463C}" type="slidenum">
              <a:rPr lang="en-US" noProof="0" smtClean="0"/>
              <a:pPr/>
              <a:t>‹#›</a:t>
            </a:fld>
            <a:endParaRPr lang="en-US" noProof="0" dirty="0"/>
          </a:p>
        </p:txBody>
      </p:sp>
      <p:sp>
        <p:nvSpPr>
          <p:cNvPr id="9" name="Rectangle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42F667F3-A942-43B7-9681-6435F4941075}" type="datetime1">
              <a:rPr lang="en-US" smtClean="0"/>
              <a:t>5/29/2025</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346200"/>
            <a:ext cx="2448033" cy="4530725"/>
          </a:xfrm>
        </p:spPr>
        <p:txBody>
          <a:bodyPr vert="eaVert"/>
          <a:lstStyle/>
          <a:p>
            <a:r>
              <a:rPr lang="en-US" noProof="0"/>
              <a:t>Click to edit Master title style</a:t>
            </a:r>
          </a:p>
        </p:txBody>
      </p:sp>
      <p:sp>
        <p:nvSpPr>
          <p:cNvPr id="3" name="Vertical Text Placeholder 2"/>
          <p:cNvSpPr>
            <a:spLocks noGrp="1"/>
          </p:cNvSpPr>
          <p:nvPr>
            <p:ph type="body" orient="vert" idx="1"/>
          </p:nvPr>
        </p:nvSpPr>
        <p:spPr>
          <a:xfrm>
            <a:off x="1092200" y="1346200"/>
            <a:ext cx="7480300" cy="4530723"/>
          </a:xfrm>
        </p:spPr>
        <p:txBody>
          <a:bodyPr vert="eaVert" lIns="45720" tIns="0" rIns="45720" bIns="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5D576BB9-001A-4B59-8C51-603E71AE3226}" type="datetime1">
              <a:rPr lang="en-US" noProof="0" smtClean="0"/>
              <a:t>5/29/2025</a:t>
            </a:fld>
            <a:endParaRPr lang="en-US" noProof="0"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r>
              <a:rPr lang="en-US" noProof="0" dirty="0"/>
              <a:t>Footer</a:t>
            </a:r>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4" name="Rectangle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940687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hree imag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F68C6A-FCB6-3345-EE10-E21D3C9F02B8}"/>
              </a:ext>
              <a:ext uri="{C183D7F6-B498-43B3-948B-1728B52AA6E4}">
                <adec:decorative xmlns:adec="http://schemas.microsoft.com/office/drawing/2017/decorative" val="1"/>
              </a:ext>
            </a:extLst>
          </p:cNvPr>
          <p:cNvSpPr/>
          <p:nvPr userDrawn="1"/>
        </p:nvSpPr>
        <p:spPr>
          <a:xfrm>
            <a:off x="0" y="3429000"/>
            <a:ext cx="12192000" cy="3429000"/>
          </a:xfrm>
          <a:prstGeom prst="rect">
            <a:avLst/>
          </a:prstGeom>
          <a:solidFill>
            <a:schemeClr val="accent5">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a:xfrm>
            <a:off x="838200" y="646614"/>
            <a:ext cx="10515600" cy="1044074"/>
          </a:xfrm>
        </p:spPr>
        <p:txBody>
          <a:bodyPr anchor="t"/>
          <a:lstStyle>
            <a:lvl1pPr algn="ctr">
              <a:defRPr>
                <a:solidFill>
                  <a:schemeClr val="accent6">
                    <a:lumMod val="25000"/>
                  </a:schemeClr>
                </a:solidFill>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37BA1CDE-376A-4ABA-B8B8-75D6A678096B}"/>
              </a:ext>
            </a:extLst>
          </p:cNvPr>
          <p:cNvSpPr>
            <a:spLocks noGrp="1"/>
          </p:cNvSpPr>
          <p:nvPr>
            <p:ph type="pic" sz="quarter" idx="13"/>
          </p:nvPr>
        </p:nvSpPr>
        <p:spPr>
          <a:xfrm>
            <a:off x="838201" y="1718402"/>
            <a:ext cx="3443883" cy="3566160"/>
          </a:xfrm>
          <a:noFill/>
        </p:spPr>
        <p:txBody>
          <a:bodyPr anchor="ctr">
            <a:normAutofit/>
          </a:bodyPr>
          <a:lstStyle>
            <a:lvl1pPr marL="0" indent="0" algn="ctr">
              <a:buNone/>
              <a:defRPr sz="1200"/>
            </a:lvl1pPr>
          </a:lstStyle>
          <a:p>
            <a:r>
              <a:rPr lang="en-US"/>
              <a:t>Click icon to add picture</a:t>
            </a:r>
            <a:endParaRPr lang="en-US" dirty="0"/>
          </a:p>
        </p:txBody>
      </p:sp>
      <p:sp>
        <p:nvSpPr>
          <p:cNvPr id="9" name="Text Placeholder 8">
            <a:extLst>
              <a:ext uri="{FF2B5EF4-FFF2-40B4-BE49-F238E27FC236}">
                <a16:creationId xmlns:a16="http://schemas.microsoft.com/office/drawing/2014/main" id="{1B8F9B77-308B-48E1-BCAC-0C74FB9A1CF4}"/>
              </a:ext>
            </a:extLst>
          </p:cNvPr>
          <p:cNvSpPr>
            <a:spLocks noGrp="1"/>
          </p:cNvSpPr>
          <p:nvPr>
            <p:ph type="body" sz="quarter" idx="14" hasCustomPrompt="1"/>
          </p:nvPr>
        </p:nvSpPr>
        <p:spPr>
          <a:xfrm>
            <a:off x="838198" y="5394960"/>
            <a:ext cx="3443883" cy="365125"/>
          </a:xfrm>
        </p:spPr>
        <p:txBody>
          <a:bodyPr anchor="ctr" anchorCtr="0">
            <a:noAutofit/>
          </a:bodyPr>
          <a:lstStyle>
            <a:lvl1pPr marL="0" indent="0" algn="ctr">
              <a:buNone/>
              <a:defRPr sz="2000">
                <a:solidFill>
                  <a:schemeClr val="accent3">
                    <a:lumMod val="50000"/>
                  </a:schemeClr>
                </a:solidFill>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0" name="Text Placeholder 8">
            <a:extLst>
              <a:ext uri="{FF2B5EF4-FFF2-40B4-BE49-F238E27FC236}">
                <a16:creationId xmlns:a16="http://schemas.microsoft.com/office/drawing/2014/main" id="{50BA97C8-6774-46D2-9678-1BA2BE8C9D3E}"/>
              </a:ext>
            </a:extLst>
          </p:cNvPr>
          <p:cNvSpPr>
            <a:spLocks noGrp="1"/>
          </p:cNvSpPr>
          <p:nvPr>
            <p:ph type="body" sz="quarter" idx="15" hasCustomPrompt="1"/>
          </p:nvPr>
        </p:nvSpPr>
        <p:spPr>
          <a:xfrm>
            <a:off x="838198" y="5779008"/>
            <a:ext cx="3443883" cy="365125"/>
          </a:xfrm>
        </p:spPr>
        <p:txBody>
          <a:bodyPr>
            <a:noAutofit/>
          </a:bodyPr>
          <a:lstStyle>
            <a:lvl1pPr marL="0" indent="0" algn="ctr">
              <a:buNone/>
              <a:defRPr sz="16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1" name="Picture Placeholder 6">
            <a:extLst>
              <a:ext uri="{FF2B5EF4-FFF2-40B4-BE49-F238E27FC236}">
                <a16:creationId xmlns:a16="http://schemas.microsoft.com/office/drawing/2014/main" id="{D48977F0-CAE5-4054-B1AC-16B25EB28CBA}"/>
              </a:ext>
            </a:extLst>
          </p:cNvPr>
          <p:cNvSpPr>
            <a:spLocks noGrp="1"/>
          </p:cNvSpPr>
          <p:nvPr>
            <p:ph type="pic" sz="quarter" idx="16"/>
          </p:nvPr>
        </p:nvSpPr>
        <p:spPr>
          <a:xfrm>
            <a:off x="4374058" y="1718798"/>
            <a:ext cx="3443883" cy="3566160"/>
          </a:xfrm>
          <a:noFill/>
        </p:spPr>
        <p:txBody>
          <a:bodyPr anchor="ctr">
            <a:normAutofit/>
          </a:bodyPr>
          <a:lstStyle>
            <a:lvl1pPr marL="0" indent="0" algn="ctr">
              <a:buNone/>
              <a:defRPr sz="1200"/>
            </a:lvl1pPr>
          </a:lstStyle>
          <a:p>
            <a:r>
              <a:rPr lang="en-US"/>
              <a:t>Click icon to add picture</a:t>
            </a:r>
            <a:endParaRPr lang="en-US" dirty="0"/>
          </a:p>
        </p:txBody>
      </p:sp>
      <p:sp>
        <p:nvSpPr>
          <p:cNvPr id="12" name="Text Placeholder 8">
            <a:extLst>
              <a:ext uri="{FF2B5EF4-FFF2-40B4-BE49-F238E27FC236}">
                <a16:creationId xmlns:a16="http://schemas.microsoft.com/office/drawing/2014/main" id="{035550F1-A852-48F3-9C1C-C64F3B8D4D7E}"/>
              </a:ext>
            </a:extLst>
          </p:cNvPr>
          <p:cNvSpPr>
            <a:spLocks noGrp="1"/>
          </p:cNvSpPr>
          <p:nvPr>
            <p:ph type="body" sz="quarter" idx="17" hasCustomPrompt="1"/>
          </p:nvPr>
        </p:nvSpPr>
        <p:spPr>
          <a:xfrm>
            <a:off x="4374057" y="5394960"/>
            <a:ext cx="3443883" cy="365125"/>
          </a:xfrm>
        </p:spPr>
        <p:txBody>
          <a:bodyPr anchor="ctr" anchorCtr="0">
            <a:noAutofit/>
          </a:bodyPr>
          <a:lstStyle>
            <a:lvl1pPr marL="0" indent="0" algn="ctr">
              <a:buNone/>
              <a:defRPr sz="2000">
                <a:solidFill>
                  <a:schemeClr val="accent3">
                    <a:lumMod val="50000"/>
                  </a:schemeClr>
                </a:solidFill>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3" name="Text Placeholder 8">
            <a:extLst>
              <a:ext uri="{FF2B5EF4-FFF2-40B4-BE49-F238E27FC236}">
                <a16:creationId xmlns:a16="http://schemas.microsoft.com/office/drawing/2014/main" id="{D757D7CE-02BE-4D9B-A676-F2967D660EC0}"/>
              </a:ext>
            </a:extLst>
          </p:cNvPr>
          <p:cNvSpPr>
            <a:spLocks noGrp="1"/>
          </p:cNvSpPr>
          <p:nvPr>
            <p:ph type="body" sz="quarter" idx="18" hasCustomPrompt="1"/>
          </p:nvPr>
        </p:nvSpPr>
        <p:spPr>
          <a:xfrm>
            <a:off x="4374057" y="5779008"/>
            <a:ext cx="3443883" cy="365125"/>
          </a:xfrm>
        </p:spPr>
        <p:txBody>
          <a:bodyPr>
            <a:noAutofit/>
          </a:bodyPr>
          <a:lstStyle>
            <a:lvl1pPr marL="0" indent="0" algn="ctr">
              <a:buNone/>
              <a:defRPr sz="16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4" name="Picture Placeholder 6">
            <a:extLst>
              <a:ext uri="{FF2B5EF4-FFF2-40B4-BE49-F238E27FC236}">
                <a16:creationId xmlns:a16="http://schemas.microsoft.com/office/drawing/2014/main" id="{64C29CA7-3B83-4C84-8407-F05C8CA7084D}"/>
              </a:ext>
            </a:extLst>
          </p:cNvPr>
          <p:cNvSpPr>
            <a:spLocks noGrp="1"/>
          </p:cNvSpPr>
          <p:nvPr>
            <p:ph type="pic" sz="quarter" idx="19"/>
          </p:nvPr>
        </p:nvSpPr>
        <p:spPr>
          <a:xfrm>
            <a:off x="7909916" y="1718402"/>
            <a:ext cx="3443883" cy="3566160"/>
          </a:xfrm>
          <a:noFill/>
        </p:spPr>
        <p:txBody>
          <a:bodyPr anchor="ctr">
            <a:normAutofit/>
          </a:bodyPr>
          <a:lstStyle>
            <a:lvl1pPr marL="0" indent="0" algn="ctr">
              <a:buNone/>
              <a:defRPr sz="1200"/>
            </a:lvl1pPr>
          </a:lstStyle>
          <a:p>
            <a:r>
              <a:rPr lang="en-US"/>
              <a:t>Click icon to add picture</a:t>
            </a:r>
            <a:endParaRPr lang="en-US" dirty="0"/>
          </a:p>
        </p:txBody>
      </p:sp>
      <p:sp>
        <p:nvSpPr>
          <p:cNvPr id="15" name="Text Placeholder 8">
            <a:extLst>
              <a:ext uri="{FF2B5EF4-FFF2-40B4-BE49-F238E27FC236}">
                <a16:creationId xmlns:a16="http://schemas.microsoft.com/office/drawing/2014/main" id="{62304448-704D-4C85-87B3-13204A597E05}"/>
              </a:ext>
            </a:extLst>
          </p:cNvPr>
          <p:cNvSpPr>
            <a:spLocks noGrp="1"/>
          </p:cNvSpPr>
          <p:nvPr>
            <p:ph type="body" sz="quarter" idx="20" hasCustomPrompt="1"/>
          </p:nvPr>
        </p:nvSpPr>
        <p:spPr>
          <a:xfrm>
            <a:off x="7909915" y="5394960"/>
            <a:ext cx="3443883" cy="365125"/>
          </a:xfrm>
        </p:spPr>
        <p:txBody>
          <a:bodyPr anchor="ctr" anchorCtr="0">
            <a:noAutofit/>
          </a:bodyPr>
          <a:lstStyle>
            <a:lvl1pPr marL="0" indent="0" algn="ctr">
              <a:buNone/>
              <a:defRPr sz="2000">
                <a:solidFill>
                  <a:schemeClr val="accent3">
                    <a:lumMod val="50000"/>
                  </a:schemeClr>
                </a:solidFill>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6" name="Text Placeholder 8">
            <a:extLst>
              <a:ext uri="{FF2B5EF4-FFF2-40B4-BE49-F238E27FC236}">
                <a16:creationId xmlns:a16="http://schemas.microsoft.com/office/drawing/2014/main" id="{BB608A2D-D2B2-4E41-89DB-745BBE2D8B47}"/>
              </a:ext>
            </a:extLst>
          </p:cNvPr>
          <p:cNvSpPr>
            <a:spLocks noGrp="1"/>
          </p:cNvSpPr>
          <p:nvPr>
            <p:ph type="body" sz="quarter" idx="21" hasCustomPrompt="1"/>
          </p:nvPr>
        </p:nvSpPr>
        <p:spPr>
          <a:xfrm>
            <a:off x="7909915" y="5779008"/>
            <a:ext cx="3443883" cy="365125"/>
          </a:xfrm>
        </p:spPr>
        <p:txBody>
          <a:bodyPr>
            <a:noAutofit/>
          </a:bodyPr>
          <a:lstStyle>
            <a:lvl1pPr marL="0" indent="0" algn="ctr">
              <a:buNone/>
              <a:defRPr sz="16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20" name="Footer Placeholder 7">
            <a:extLst>
              <a:ext uri="{FF2B5EF4-FFF2-40B4-BE49-F238E27FC236}">
                <a16:creationId xmlns:a16="http://schemas.microsoft.com/office/drawing/2014/main" id="{02853C4A-0AC0-3EC4-2BC5-AEE3C8A48F97}"/>
              </a:ext>
            </a:extLst>
          </p:cNvPr>
          <p:cNvSpPr>
            <a:spLocks noGrp="1"/>
          </p:cNvSpPr>
          <p:nvPr>
            <p:ph type="ftr" sz="quarter" idx="11"/>
          </p:nvPr>
        </p:nvSpPr>
        <p:spPr>
          <a:xfrm>
            <a:off x="6376988" y="6356350"/>
            <a:ext cx="4445500" cy="365125"/>
          </a:xfrm>
        </p:spPr>
        <p:txBody>
          <a:bodyPr/>
          <a:lstStyle>
            <a:lvl1pPr algn="r">
              <a:defRPr>
                <a:solidFill>
                  <a:schemeClr val="accent5">
                    <a:lumMod val="50000"/>
                  </a:schemeClr>
                </a:solidFill>
              </a:defRPr>
            </a:lvl1pPr>
          </a:lstStyle>
          <a:p>
            <a:r>
              <a:rPr lang="en-US" dirty="0"/>
              <a:t>Fundraising event plan</a:t>
            </a:r>
          </a:p>
        </p:txBody>
      </p:sp>
      <p:sp>
        <p:nvSpPr>
          <p:cNvPr id="21" name="Slide Number Placeholder 8">
            <a:extLst>
              <a:ext uri="{FF2B5EF4-FFF2-40B4-BE49-F238E27FC236}">
                <a16:creationId xmlns:a16="http://schemas.microsoft.com/office/drawing/2014/main" id="{3629D386-F559-A276-4443-C29678BA0A6F}"/>
              </a:ext>
            </a:extLst>
          </p:cNvPr>
          <p:cNvSpPr>
            <a:spLocks noGrp="1"/>
          </p:cNvSpPr>
          <p:nvPr>
            <p:ph type="sldNum" sz="quarter" idx="12"/>
          </p:nvPr>
        </p:nvSpPr>
        <p:spPr>
          <a:xfrm>
            <a:off x="10972800" y="6356350"/>
            <a:ext cx="490258" cy="365125"/>
          </a:xfrm>
        </p:spPr>
        <p:txBody>
          <a:bodyPr/>
          <a:lstStyle>
            <a:lvl1pPr algn="l">
              <a:defRPr b="1" i="0">
                <a:solidFill>
                  <a:schemeClr val="accent5">
                    <a:lumMod val="50000"/>
                  </a:schemeClr>
                </a:solidFill>
                <a:latin typeface="Source Sans Pro SemiBold" panose="020B0503030403020204" pitchFamily="34" charset="0"/>
                <a:ea typeface="Source Sans Pro SemiBold" panose="020B0503030403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03466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advClick="0" advTm="3000">
        <p15:prstTrans prst="pageCurlDouble"/>
        <p:sndAc>
          <p:stSnd>
            <p:snd r:embed="rId1" name="Yiruma, (이루마) - River Flows in You.wav"/>
          </p:stSnd>
        </p:sndAc>
      </p:transition>
    </mc:Choice>
    <mc:Fallback xmlns="">
      <p:transition spd="slow" advClick="0" advTm="3000">
        <p:fade/>
        <p:sndAc>
          <p:stSnd>
            <p:snd r:embed="rId3" name="Yiruma, (이루마) - River Flows in You.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élogramme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noProof="0"/>
              <a:t>Click to edit Master title style</a:t>
            </a:r>
          </a:p>
        </p:txBody>
      </p:sp>
      <p:sp>
        <p:nvSpPr>
          <p:cNvPr id="3" name="Text Placeholder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010F8E8D-DF54-49BE-BDBC-401B280C4E3C}" type="datetime1">
              <a:rPr lang="en-US" noProof="0" smtClean="0"/>
              <a:t>5/29/2025</a:t>
            </a:fld>
            <a:endParaRPr lang="en-US" noProof="0" dirty="0"/>
          </a:p>
        </p:txBody>
      </p:sp>
      <p:sp>
        <p:nvSpPr>
          <p:cNvPr id="5" name="Footer Placeholder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r>
              <a:rPr lang="en-US" noProof="0" dirty="0"/>
              <a:t>Footer</a:t>
            </a:r>
          </a:p>
        </p:txBody>
      </p:sp>
      <p:sp>
        <p:nvSpPr>
          <p:cNvPr id="6" name="Slide Number Placeholder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8" name="Rectangle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 id="2147483728" r:id="rId21"/>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7.svg"/></Relationships>
</file>

<file path=ppt/slides/_rels/slide6.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1.wav"/><Relationship Id="rId7"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hart" Target="../charts/chart1.xml"/><Relationship Id="rId1" Type="http://schemas.openxmlformats.org/officeDocument/2006/relationships/slideLayout" Target="../slideLayouts/slideLayout17.xml"/><Relationship Id="rId4" Type="http://schemas.openxmlformats.org/officeDocument/2006/relationships/image" Target="../media/image25.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12.xml"/><Relationship Id="rId5" Type="http://schemas.openxmlformats.org/officeDocument/2006/relationships/image" Target="../media/image29.sv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35.sv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44.svg"/></Relationships>
</file>

<file path=ppt/slides/_rels/slide18.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Layout" Target="../slideLayouts/slideLayout11.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oleObject" Target="../embeddings/oleObject1.bin"/><Relationship Id="rId7"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hyperlink" Target="http://www.eeagrants.ro/" TargetMode="External"/><Relationship Id="rId4" Type="http://schemas.openxmlformats.org/officeDocument/2006/relationships/image" Target="../media/image3.emf"/><Relationship Id="rId9"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17FF9C-6A7E-4A79-81BB-438E8EA9676A}"/>
              </a:ext>
              <a:ext uri="{C183D7F6-B498-43B3-948B-1728B52AA6E4}">
                <adec:decorative xmlns:adec="http://schemas.microsoft.com/office/drawing/2017/decorative" val="0"/>
              </a:ext>
            </a:extLst>
          </p:cNvPr>
          <p:cNvSpPr>
            <a:spLocks noGrp="1"/>
          </p:cNvSpPr>
          <p:nvPr>
            <p:ph type="ctrTitle"/>
          </p:nvPr>
        </p:nvSpPr>
        <p:spPr>
          <a:xfrm>
            <a:off x="6629399" y="1981199"/>
            <a:ext cx="5309936" cy="1515980"/>
          </a:xfrm>
        </p:spPr>
        <p:txBody>
          <a:bodyPr>
            <a:normAutofit fontScale="90000"/>
          </a:bodyPr>
          <a:lstStyle/>
          <a:p>
            <a:pPr algn="ctr"/>
            <a:b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br>
            <a:b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br>
            <a:b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br>
            <a:b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br>
            <a:b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br>
            <a:b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br>
            <a:b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br>
            <a: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t>ASIGUR Bacău și Vrancea</a:t>
            </a:r>
            <a:r>
              <a:rPr lang="ro-RO" sz="2000" b="0" i="1"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t>” (Aria-de-Servicii-Integrate-Guvernate-local-cu-Respect Bacău și Vrancea)</a:t>
            </a:r>
            <a: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t>, cod proiect PN4056</a:t>
            </a:r>
            <a:b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br>
            <a:b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br>
            <a: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t> </a:t>
            </a:r>
            <a:b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br>
            <a:br>
              <a:rPr lang="ro-RO" sz="2000" b="0" spc="0" dirty="0">
                <a:ln w="0"/>
                <a:solidFill>
                  <a:schemeClr val="tx1"/>
                </a:solidFill>
                <a:effectLst>
                  <a:outerShdw blurRad="38100" dist="19050" dir="2700000" algn="tl" rotWithShape="0">
                    <a:schemeClr val="dk1">
                      <a:alpha val="40000"/>
                    </a:schemeClr>
                  </a:outerShdw>
                </a:effectLst>
                <a:latin typeface="Garamond" panose="02020404030301010803" pitchFamily="18" charset="0"/>
                <a:ea typeface="Times New Roman" panose="02020603050405020304" pitchFamily="18" charset="0"/>
                <a:cs typeface="Times New Roman" panose="02020603050405020304" pitchFamily="18" charset="0"/>
              </a:rPr>
            </a:br>
            <a:r>
              <a:rPr lang="ro-RO" sz="2000" dirty="0">
                <a:solidFill>
                  <a:srgbClr val="002060"/>
                </a:solidFill>
                <a:latin typeface="Garamond" panose="02020404030301010803" pitchFamily="18" charset="0"/>
              </a:rPr>
              <a:t>PROMOTOR PROIECT </a:t>
            </a:r>
            <a:br>
              <a:rPr lang="ro-RO" sz="2000" b="0" dirty="0">
                <a:solidFill>
                  <a:srgbClr val="002060"/>
                </a:solidFill>
                <a:latin typeface="Garamond" panose="02020404030301010803" pitchFamily="18" charset="0"/>
              </a:rPr>
            </a:br>
            <a:br>
              <a:rPr lang="ro-RO" sz="2000" b="1" dirty="0">
                <a:solidFill>
                  <a:srgbClr val="002060"/>
                </a:solidFill>
                <a:latin typeface="Garamond" panose="02020404030301010803" pitchFamily="18" charset="0"/>
              </a:rPr>
            </a:br>
            <a:r>
              <a:rPr lang="ro-RO" sz="2200" b="1" cap="none" dirty="0">
                <a:solidFill>
                  <a:srgbClr val="002060"/>
                </a:solidFill>
                <a:latin typeface="Garamond" panose="02020404030301010803" pitchFamily="18" charset="0"/>
              </a:rPr>
              <a:t>Direcția Generală de Asistență Socială și Protecția Copilului Bacău</a:t>
            </a:r>
            <a:endParaRPr lang="en-US" sz="2200" dirty="0">
              <a:solidFill>
                <a:srgbClr val="002060"/>
              </a:solidFill>
              <a:latin typeface="Garamond" panose="02020404030301010803" pitchFamily="18" charset="0"/>
            </a:endParaRPr>
          </a:p>
        </p:txBody>
      </p:sp>
      <p:sp>
        <p:nvSpPr>
          <p:cNvPr id="4" name="Subtitle 3">
            <a:extLst>
              <a:ext uri="{FF2B5EF4-FFF2-40B4-BE49-F238E27FC236}">
                <a16:creationId xmlns:a16="http://schemas.microsoft.com/office/drawing/2014/main" id="{FFFB5E3C-FE17-44EA-B59B-183125D08F7C}"/>
              </a:ext>
            </a:extLst>
          </p:cNvPr>
          <p:cNvSpPr>
            <a:spLocks noGrp="1"/>
          </p:cNvSpPr>
          <p:nvPr>
            <p:ph type="subTitle" idx="1"/>
          </p:nvPr>
        </p:nvSpPr>
        <p:spPr>
          <a:xfrm>
            <a:off x="6561222" y="3818021"/>
            <a:ext cx="5309936" cy="1251285"/>
          </a:xfrm>
        </p:spPr>
        <p:txBody>
          <a:bodyPr>
            <a:normAutofit fontScale="25000" lnSpcReduction="20000"/>
          </a:bodyPr>
          <a:lstStyle/>
          <a:p>
            <a:pPr marL="342900" indent="-342900" algn="ctr">
              <a:buFontTx/>
              <a:buChar char="-"/>
            </a:pPr>
            <a:endParaRPr lang="ro-RO" b="1" dirty="0">
              <a:latin typeface="Garamond" panose="02020404030301010803" pitchFamily="18" charset="0"/>
            </a:endParaRPr>
          </a:p>
          <a:p>
            <a:pPr algn="ctr"/>
            <a:r>
              <a:rPr lang="en-US" sz="7200" b="1" dirty="0">
                <a:solidFill>
                  <a:srgbClr val="002060"/>
                </a:solidFill>
                <a:latin typeface="Garamond" panose="02020404030301010803" pitchFamily="18" charset="0"/>
              </a:rPr>
              <a:t>PARTENERI</a:t>
            </a:r>
            <a:endParaRPr lang="ro-RO" sz="7200" b="1" dirty="0">
              <a:solidFill>
                <a:srgbClr val="002060"/>
              </a:solidFill>
              <a:latin typeface="Garamond" panose="02020404030301010803" pitchFamily="18" charset="0"/>
            </a:endParaRPr>
          </a:p>
          <a:p>
            <a:pPr marL="342900" indent="-342900" algn="ctr">
              <a:buFontTx/>
              <a:buChar char="-"/>
            </a:pPr>
            <a:br>
              <a:rPr lang="en-US" sz="7200" b="1" dirty="0">
                <a:solidFill>
                  <a:srgbClr val="002060"/>
                </a:solidFill>
                <a:latin typeface="Garamond" panose="02020404030301010803" pitchFamily="18" charset="0"/>
              </a:rPr>
            </a:br>
            <a:r>
              <a:rPr lang="ro-RO" sz="7200" b="1" cap="none" dirty="0">
                <a:solidFill>
                  <a:srgbClr val="002060"/>
                </a:solidFill>
                <a:latin typeface="Garamond" panose="02020404030301010803" pitchFamily="18" charset="0"/>
              </a:rPr>
              <a:t>Direcția Generală de Asistență Socială și Protecția Copilului V</a:t>
            </a:r>
            <a:r>
              <a:rPr lang="en-US" sz="7200" b="1" cap="none" dirty="0" err="1">
                <a:solidFill>
                  <a:srgbClr val="002060"/>
                </a:solidFill>
                <a:latin typeface="Garamond" panose="02020404030301010803" pitchFamily="18" charset="0"/>
              </a:rPr>
              <a:t>rancea</a:t>
            </a:r>
            <a:endParaRPr lang="ro-RO" sz="7200" b="1" cap="none" dirty="0">
              <a:solidFill>
                <a:srgbClr val="002060"/>
              </a:solidFill>
              <a:latin typeface="Garamond" panose="02020404030301010803" pitchFamily="18" charset="0"/>
            </a:endParaRPr>
          </a:p>
          <a:p>
            <a:pPr marL="342900" indent="-342900" algn="ctr">
              <a:buFontTx/>
              <a:buChar char="-"/>
            </a:pPr>
            <a:br>
              <a:rPr lang="en-US" sz="7200" b="1" cap="none" dirty="0">
                <a:solidFill>
                  <a:srgbClr val="002060"/>
                </a:solidFill>
                <a:latin typeface="Garamond" panose="02020404030301010803" pitchFamily="18" charset="0"/>
              </a:rPr>
            </a:br>
            <a:r>
              <a:rPr lang="ro-RO" sz="7200" b="1" cap="none" dirty="0">
                <a:solidFill>
                  <a:srgbClr val="002060"/>
                </a:solidFill>
                <a:latin typeface="Garamond" panose="02020404030301010803" pitchFamily="18" charset="0"/>
              </a:rPr>
              <a:t>C</a:t>
            </a:r>
            <a:r>
              <a:rPr lang="en-US" sz="7200" b="1" cap="none" dirty="0" err="1">
                <a:solidFill>
                  <a:srgbClr val="002060"/>
                </a:solidFill>
                <a:latin typeface="Garamond" panose="02020404030301010803" pitchFamily="18" charset="0"/>
              </a:rPr>
              <a:t>entrul</a:t>
            </a:r>
            <a:r>
              <a:rPr lang="en-US" sz="7200" b="1" cap="none" dirty="0">
                <a:solidFill>
                  <a:srgbClr val="002060"/>
                </a:solidFill>
                <a:latin typeface="Garamond" panose="02020404030301010803" pitchFamily="18" charset="0"/>
              </a:rPr>
              <a:t> de </a:t>
            </a:r>
            <a:r>
              <a:rPr lang="ro-RO" sz="7200" b="1" cap="none" dirty="0">
                <a:solidFill>
                  <a:srgbClr val="002060"/>
                </a:solidFill>
                <a:latin typeface="Garamond" panose="02020404030301010803" pitchFamily="18" charset="0"/>
              </a:rPr>
              <a:t>P</a:t>
            </a:r>
            <a:r>
              <a:rPr lang="en-US" sz="7200" b="1" cap="none" dirty="0" err="1">
                <a:solidFill>
                  <a:srgbClr val="002060"/>
                </a:solidFill>
                <a:latin typeface="Garamond" panose="02020404030301010803" pitchFamily="18" charset="0"/>
              </a:rPr>
              <a:t>olitici</a:t>
            </a:r>
            <a:r>
              <a:rPr lang="en-US" sz="7200" b="1" cap="none" dirty="0">
                <a:solidFill>
                  <a:srgbClr val="002060"/>
                </a:solidFill>
                <a:latin typeface="Garamond" panose="02020404030301010803" pitchFamily="18" charset="0"/>
              </a:rPr>
              <a:t> </a:t>
            </a:r>
            <a:r>
              <a:rPr lang="ro-RO" sz="7200" b="1" cap="none" dirty="0">
                <a:solidFill>
                  <a:srgbClr val="002060"/>
                </a:solidFill>
                <a:latin typeface="Garamond" panose="02020404030301010803" pitchFamily="18" charset="0"/>
              </a:rPr>
              <a:t>și Servicii de Sănătate București </a:t>
            </a:r>
            <a:endParaRPr lang="en-US" sz="7200" b="1" dirty="0">
              <a:solidFill>
                <a:srgbClr val="002060"/>
              </a:solidFill>
              <a:latin typeface="Garamond" panose="02020404030301010803" pitchFamily="18" charset="0"/>
            </a:endParaRPr>
          </a:p>
        </p:txBody>
      </p:sp>
      <p:pic>
        <p:nvPicPr>
          <p:cNvPr id="5" name="Picture 4">
            <a:extLst>
              <a:ext uri="{FF2B5EF4-FFF2-40B4-BE49-F238E27FC236}">
                <a16:creationId xmlns:a16="http://schemas.microsoft.com/office/drawing/2014/main" id="{F173B64F-3603-43F9-9A31-EC7BD7D70C3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62507" y="819097"/>
            <a:ext cx="732155" cy="752475"/>
          </a:xfrm>
          <a:prstGeom prst="rect">
            <a:avLst/>
          </a:prstGeom>
          <a:noFill/>
          <a:ln>
            <a:noFill/>
          </a:ln>
        </p:spPr>
      </p:pic>
      <p:pic>
        <p:nvPicPr>
          <p:cNvPr id="11" name="Picture Placeholder 10">
            <a:extLst>
              <a:ext uri="{FF2B5EF4-FFF2-40B4-BE49-F238E27FC236}">
                <a16:creationId xmlns:a16="http://schemas.microsoft.com/office/drawing/2014/main" id="{A7B449A6-E9AE-4686-9455-4140DEA102E9}"/>
              </a:ext>
            </a:extLst>
          </p:cNvPr>
          <p:cNvPicPr>
            <a:picLocks noGrp="1"/>
          </p:cNvPicPr>
          <p:nvPr>
            <p:ph type="pic" sz="quarter" idx="13"/>
          </p:nvPr>
        </p:nvPicPr>
        <p:blipFill>
          <a:blip r:embed="rId4" cstate="print">
            <a:extLst>
              <a:ext uri="{28A0092B-C50C-407E-A947-70E740481C1C}">
                <a14:useLocalDpi xmlns:a14="http://schemas.microsoft.com/office/drawing/2010/main" val="0"/>
              </a:ext>
            </a:extLst>
          </a:blip>
          <a:srcRect t="18472" b="18472"/>
          <a:stretch>
            <a:fillRect/>
          </a:stretch>
        </p:blipFill>
        <p:spPr bwMode="auto">
          <a:xfrm>
            <a:off x="4533531" y="858803"/>
            <a:ext cx="1355725" cy="533400"/>
          </a:xfrm>
          <a:prstGeom prst="rect">
            <a:avLst/>
          </a:prstGeom>
          <a:noFill/>
          <a:ln>
            <a:noFill/>
          </a:ln>
        </p:spPr>
      </p:pic>
      <p:sp>
        <p:nvSpPr>
          <p:cNvPr id="13" name="TextBox 12">
            <a:extLst>
              <a:ext uri="{FF2B5EF4-FFF2-40B4-BE49-F238E27FC236}">
                <a16:creationId xmlns:a16="http://schemas.microsoft.com/office/drawing/2014/main" id="{585FD984-AECC-459A-B2FA-61009925BD9D}"/>
              </a:ext>
            </a:extLst>
          </p:cNvPr>
          <p:cNvSpPr txBox="1"/>
          <p:nvPr/>
        </p:nvSpPr>
        <p:spPr>
          <a:xfrm>
            <a:off x="320842" y="1717482"/>
            <a:ext cx="5775158" cy="4774786"/>
          </a:xfrm>
          <a:prstGeom prst="rect">
            <a:avLst/>
          </a:prstGeom>
          <a:noFill/>
        </p:spPr>
        <p:txBody>
          <a:bodyPr wrap="square">
            <a:spAutoFit/>
          </a:bodyPr>
          <a:lstStyle/>
          <a:p>
            <a:pPr algn="ctr"/>
            <a:r>
              <a:rPr lang="ro-RO" sz="1600" dirty="0">
                <a:effectLst/>
                <a:latin typeface="Garamond" panose="02020404030301010803" pitchFamily="18" charset="0"/>
                <a:ea typeface="Times New Roman" panose="02020603050405020304" pitchFamily="18" charset="0"/>
              </a:rPr>
              <a:t>Working together for a </a:t>
            </a:r>
            <a:r>
              <a:rPr lang="ro-RO" sz="1600" dirty="0">
                <a:solidFill>
                  <a:srgbClr val="20D17F"/>
                </a:solidFill>
                <a:effectLst/>
                <a:latin typeface="Garamond" panose="02020404030301010803" pitchFamily="18" charset="0"/>
                <a:ea typeface="Times New Roman" panose="02020603050405020304" pitchFamily="18" charset="0"/>
              </a:rPr>
              <a:t>green</a:t>
            </a:r>
            <a:r>
              <a:rPr lang="ro-RO" sz="1600" dirty="0">
                <a:solidFill>
                  <a:srgbClr val="92D050"/>
                </a:solidFill>
                <a:effectLst/>
                <a:latin typeface="Garamond" panose="02020404030301010803" pitchFamily="18" charset="0"/>
                <a:ea typeface="Times New Roman" panose="02020603050405020304" pitchFamily="18" charset="0"/>
              </a:rPr>
              <a:t>,</a:t>
            </a:r>
            <a:r>
              <a:rPr lang="ro-RO" sz="1600" dirty="0">
                <a:effectLst/>
                <a:latin typeface="Garamond" panose="02020404030301010803" pitchFamily="18" charset="0"/>
                <a:ea typeface="Times New Roman" panose="02020603050405020304" pitchFamily="18" charset="0"/>
              </a:rPr>
              <a:t> </a:t>
            </a:r>
            <a:r>
              <a:rPr lang="ro-RO" sz="1600" dirty="0">
                <a:solidFill>
                  <a:srgbClr val="FF0016"/>
                </a:solidFill>
                <a:effectLst/>
                <a:latin typeface="Garamond" panose="02020404030301010803" pitchFamily="18" charset="0"/>
                <a:ea typeface="Times New Roman" panose="02020603050405020304" pitchFamily="18" charset="0"/>
              </a:rPr>
              <a:t>competitive</a:t>
            </a:r>
            <a:r>
              <a:rPr lang="ro-RO" sz="1600" dirty="0">
                <a:effectLst/>
                <a:latin typeface="Garamond" panose="02020404030301010803" pitchFamily="18" charset="0"/>
                <a:ea typeface="Times New Roman" panose="02020603050405020304" pitchFamily="18" charset="0"/>
              </a:rPr>
              <a:t> and </a:t>
            </a:r>
            <a:r>
              <a:rPr lang="ro-RO" sz="1600" dirty="0">
                <a:solidFill>
                  <a:srgbClr val="0E3B9C"/>
                </a:solidFill>
                <a:effectLst/>
                <a:latin typeface="Garamond" panose="02020404030301010803" pitchFamily="18" charset="0"/>
                <a:ea typeface="Times New Roman" panose="02020603050405020304" pitchFamily="18" charset="0"/>
              </a:rPr>
              <a:t>inclusive</a:t>
            </a:r>
            <a:r>
              <a:rPr lang="ro-RO" sz="1600" dirty="0">
                <a:effectLst/>
                <a:latin typeface="Garamond" panose="02020404030301010803" pitchFamily="18" charset="0"/>
                <a:ea typeface="Times New Roman" panose="02020603050405020304" pitchFamily="18" charset="0"/>
              </a:rPr>
              <a:t> Europe/Lucrând împreună pentru o europă </a:t>
            </a:r>
            <a:r>
              <a:rPr lang="ro-RO" sz="1600" dirty="0">
                <a:solidFill>
                  <a:srgbClr val="00B050"/>
                </a:solidFill>
                <a:effectLst/>
                <a:latin typeface="Garamond" panose="02020404030301010803" pitchFamily="18" charset="0"/>
                <a:ea typeface="Times New Roman" panose="02020603050405020304" pitchFamily="18" charset="0"/>
              </a:rPr>
              <a:t>verde,</a:t>
            </a:r>
            <a:r>
              <a:rPr lang="ro-RO" sz="1600" dirty="0">
                <a:effectLst/>
                <a:latin typeface="Garamond" panose="02020404030301010803" pitchFamily="18" charset="0"/>
                <a:ea typeface="Times New Roman" panose="02020603050405020304" pitchFamily="18" charset="0"/>
              </a:rPr>
              <a:t> </a:t>
            </a:r>
            <a:r>
              <a:rPr lang="ro-RO" sz="1600" dirty="0">
                <a:solidFill>
                  <a:srgbClr val="FF0016"/>
                </a:solidFill>
                <a:effectLst/>
                <a:latin typeface="Garamond" panose="02020404030301010803" pitchFamily="18" charset="0"/>
                <a:ea typeface="Times New Roman" panose="02020603050405020304" pitchFamily="18" charset="0"/>
              </a:rPr>
              <a:t>competitivă</a:t>
            </a:r>
            <a:r>
              <a:rPr lang="ro-RO" sz="1600" dirty="0">
                <a:effectLst/>
                <a:latin typeface="Garamond" panose="02020404030301010803" pitchFamily="18" charset="0"/>
                <a:ea typeface="Times New Roman" panose="02020603050405020304" pitchFamily="18" charset="0"/>
              </a:rPr>
              <a:t> și </a:t>
            </a:r>
            <a:r>
              <a:rPr lang="ro-RO" sz="1600" dirty="0">
                <a:solidFill>
                  <a:srgbClr val="0E3B9C"/>
                </a:solidFill>
                <a:effectLst/>
                <a:latin typeface="Garamond" panose="02020404030301010803" pitchFamily="18" charset="0"/>
                <a:ea typeface="Times New Roman" panose="02020603050405020304" pitchFamily="18" charset="0"/>
              </a:rPr>
              <a:t>incluzivă</a:t>
            </a:r>
          </a:p>
          <a:p>
            <a:pPr algn="ctr"/>
            <a:endParaRPr lang="ro-RO" sz="1600" dirty="0">
              <a:solidFill>
                <a:srgbClr val="0E3B9C"/>
              </a:solidFill>
              <a:latin typeface="Garamond" panose="02020404030301010803" pitchFamily="18" charset="0"/>
            </a:endParaRPr>
          </a:p>
          <a:p>
            <a:pPr algn="ctr"/>
            <a:endParaRPr lang="ro-RO" sz="1600" dirty="0">
              <a:solidFill>
                <a:srgbClr val="0E3B9C"/>
              </a:solidFill>
              <a:latin typeface="Garamond" panose="02020404030301010803" pitchFamily="18" charset="0"/>
            </a:endParaRPr>
          </a:p>
          <a:p>
            <a:pPr algn="ctr"/>
            <a:endParaRPr lang="ro-RO" sz="1600" dirty="0">
              <a:solidFill>
                <a:srgbClr val="0E3B9C"/>
              </a:solidFill>
              <a:latin typeface="Garamond" panose="02020404030301010803" pitchFamily="18" charset="0"/>
            </a:endParaRPr>
          </a:p>
          <a:p>
            <a:pPr algn="ctr"/>
            <a:endParaRPr lang="ro-RO" sz="1600" dirty="0">
              <a:solidFill>
                <a:srgbClr val="0E3B9C"/>
              </a:solidFill>
              <a:latin typeface="Garamond" panose="02020404030301010803" pitchFamily="18" charset="0"/>
            </a:endParaRPr>
          </a:p>
          <a:p>
            <a:pPr algn="ctr"/>
            <a:endParaRPr lang="ro-RO" sz="1600" dirty="0">
              <a:solidFill>
                <a:srgbClr val="0E3B9C"/>
              </a:solidFill>
              <a:latin typeface="Garamond" panose="02020404030301010803" pitchFamily="18" charset="0"/>
            </a:endParaRPr>
          </a:p>
          <a:p>
            <a:pPr algn="just"/>
            <a:r>
              <a:rPr lang="ro-RO" dirty="0">
                <a:solidFill>
                  <a:srgbClr val="000000"/>
                </a:solidFill>
                <a:effectLst/>
                <a:latin typeface="Garamond" panose="02020404030301010803" pitchFamily="18" charset="0"/>
                <a:ea typeface="Times New Roman" panose="02020603050405020304" pitchFamily="18" charset="0"/>
              </a:rPr>
              <a:t>Proiectul </a:t>
            </a:r>
            <a:r>
              <a:rPr lang="ro-RO" b="1" i="1" dirty="0">
                <a:effectLst/>
                <a:latin typeface="Garamond" panose="02020404030301010803" pitchFamily="18" charset="0"/>
                <a:ea typeface="Times New Roman" panose="02020603050405020304" pitchFamily="18" charset="0"/>
              </a:rPr>
              <a:t>”</a:t>
            </a:r>
            <a:r>
              <a:rPr lang="ro-RO" b="1" i="1" dirty="0">
                <a:solidFill>
                  <a:srgbClr val="002060"/>
                </a:solidFill>
                <a:effectLst/>
                <a:latin typeface="Garamond" panose="02020404030301010803" pitchFamily="18" charset="0"/>
                <a:ea typeface="Times New Roman" panose="02020603050405020304" pitchFamily="18" charset="0"/>
              </a:rPr>
              <a:t>ASIGUR Bacău și Vrancea (A</a:t>
            </a:r>
            <a:r>
              <a:rPr lang="ro-RO" i="1" dirty="0">
                <a:solidFill>
                  <a:srgbClr val="002060"/>
                </a:solidFill>
                <a:effectLst/>
                <a:latin typeface="Garamond" panose="02020404030301010803" pitchFamily="18" charset="0"/>
                <a:ea typeface="Times New Roman" panose="02020603050405020304" pitchFamily="18" charset="0"/>
              </a:rPr>
              <a:t>ria-de</a:t>
            </a:r>
            <a:r>
              <a:rPr lang="ro-RO" b="1" i="1" dirty="0">
                <a:solidFill>
                  <a:srgbClr val="002060"/>
                </a:solidFill>
                <a:effectLst/>
                <a:latin typeface="Garamond" panose="02020404030301010803" pitchFamily="18" charset="0"/>
                <a:ea typeface="Times New Roman" panose="02020603050405020304" pitchFamily="18" charset="0"/>
              </a:rPr>
              <a:t>-S</a:t>
            </a:r>
            <a:r>
              <a:rPr lang="ro-RO" i="1" dirty="0">
                <a:solidFill>
                  <a:srgbClr val="002060"/>
                </a:solidFill>
                <a:effectLst/>
                <a:latin typeface="Garamond" panose="02020404030301010803" pitchFamily="18" charset="0"/>
                <a:ea typeface="Times New Roman" panose="02020603050405020304" pitchFamily="18" charset="0"/>
              </a:rPr>
              <a:t>ervicii</a:t>
            </a:r>
            <a:r>
              <a:rPr lang="ro-RO" b="1" i="1" dirty="0">
                <a:solidFill>
                  <a:srgbClr val="002060"/>
                </a:solidFill>
                <a:effectLst/>
                <a:latin typeface="Garamond" panose="02020404030301010803" pitchFamily="18" charset="0"/>
                <a:ea typeface="Times New Roman" panose="02020603050405020304" pitchFamily="18" charset="0"/>
              </a:rPr>
              <a:t>-I</a:t>
            </a:r>
            <a:r>
              <a:rPr lang="ro-RO" i="1" dirty="0">
                <a:solidFill>
                  <a:srgbClr val="002060"/>
                </a:solidFill>
                <a:effectLst/>
                <a:latin typeface="Garamond" panose="02020404030301010803" pitchFamily="18" charset="0"/>
                <a:ea typeface="Times New Roman" panose="02020603050405020304" pitchFamily="18" charset="0"/>
              </a:rPr>
              <a:t>ntegrate</a:t>
            </a:r>
            <a:r>
              <a:rPr lang="ro-RO" b="1" i="1" dirty="0">
                <a:solidFill>
                  <a:srgbClr val="002060"/>
                </a:solidFill>
                <a:effectLst/>
                <a:latin typeface="Garamond" panose="02020404030301010803" pitchFamily="18" charset="0"/>
                <a:ea typeface="Times New Roman" panose="02020603050405020304" pitchFamily="18" charset="0"/>
              </a:rPr>
              <a:t>-G</a:t>
            </a:r>
            <a:r>
              <a:rPr lang="ro-RO" i="1" dirty="0">
                <a:solidFill>
                  <a:srgbClr val="002060"/>
                </a:solidFill>
                <a:effectLst/>
                <a:latin typeface="Garamond" panose="02020404030301010803" pitchFamily="18" charset="0"/>
                <a:ea typeface="Times New Roman" panose="02020603050405020304" pitchFamily="18" charset="0"/>
              </a:rPr>
              <a:t>uvernate</a:t>
            </a:r>
            <a:r>
              <a:rPr lang="ro-RO" b="1" i="1" dirty="0">
                <a:solidFill>
                  <a:srgbClr val="002060"/>
                </a:solidFill>
                <a:effectLst/>
                <a:latin typeface="Garamond" panose="02020404030301010803" pitchFamily="18" charset="0"/>
                <a:ea typeface="Times New Roman" panose="02020603050405020304" pitchFamily="18" charset="0"/>
              </a:rPr>
              <a:t>-</a:t>
            </a:r>
            <a:r>
              <a:rPr lang="ro-RO" i="1" dirty="0">
                <a:solidFill>
                  <a:srgbClr val="002060"/>
                </a:solidFill>
                <a:effectLst/>
                <a:latin typeface="Garamond" panose="02020404030301010803" pitchFamily="18" charset="0"/>
                <a:ea typeface="Times New Roman" panose="02020603050405020304" pitchFamily="18" charset="0"/>
              </a:rPr>
              <a:t>local-cu</a:t>
            </a:r>
            <a:r>
              <a:rPr lang="ro-RO" b="1" i="1" dirty="0">
                <a:solidFill>
                  <a:srgbClr val="002060"/>
                </a:solidFill>
                <a:effectLst/>
                <a:latin typeface="Garamond" panose="02020404030301010803" pitchFamily="18" charset="0"/>
                <a:ea typeface="Times New Roman" panose="02020603050405020304" pitchFamily="18" charset="0"/>
              </a:rPr>
              <a:t>-R</a:t>
            </a:r>
            <a:r>
              <a:rPr lang="ro-RO" i="1" dirty="0">
                <a:solidFill>
                  <a:srgbClr val="002060"/>
                </a:solidFill>
                <a:effectLst/>
                <a:latin typeface="Garamond" panose="02020404030301010803" pitchFamily="18" charset="0"/>
                <a:ea typeface="Times New Roman" panose="02020603050405020304" pitchFamily="18" charset="0"/>
              </a:rPr>
              <a:t>espect</a:t>
            </a:r>
            <a:r>
              <a:rPr lang="ro-RO" b="1" i="1" dirty="0">
                <a:solidFill>
                  <a:srgbClr val="002060"/>
                </a:solidFill>
                <a:effectLst/>
                <a:latin typeface="Garamond" panose="02020404030301010803" pitchFamily="18" charset="0"/>
                <a:ea typeface="Times New Roman" panose="02020603050405020304" pitchFamily="18" charset="0"/>
              </a:rPr>
              <a:t> </a:t>
            </a:r>
            <a:r>
              <a:rPr lang="ro-RO" i="1" dirty="0">
                <a:solidFill>
                  <a:srgbClr val="002060"/>
                </a:solidFill>
                <a:effectLst/>
                <a:latin typeface="Garamond" panose="02020404030301010803" pitchFamily="18" charset="0"/>
                <a:ea typeface="Times New Roman" panose="02020603050405020304" pitchFamily="18" charset="0"/>
              </a:rPr>
              <a:t>Bacău și Vrancea</a:t>
            </a:r>
            <a:r>
              <a:rPr lang="ro-RO" b="1" i="1" dirty="0">
                <a:solidFill>
                  <a:srgbClr val="002060"/>
                </a:solidFill>
                <a:effectLst/>
                <a:latin typeface="Garamond" panose="02020404030301010803" pitchFamily="18" charset="0"/>
                <a:ea typeface="Times New Roman" panose="02020603050405020304" pitchFamily="18" charset="0"/>
              </a:rPr>
              <a:t>)” </a:t>
            </a:r>
            <a:r>
              <a:rPr lang="ro-RO" dirty="0">
                <a:solidFill>
                  <a:srgbClr val="000000"/>
                </a:solidFill>
                <a:effectLst/>
                <a:latin typeface="Garamond" panose="02020404030301010803" pitchFamily="18" charset="0"/>
                <a:ea typeface="Times New Roman" panose="02020603050405020304" pitchFamily="18" charset="0"/>
              </a:rPr>
              <a:t>beneficiază de un grant în valoare de </a:t>
            </a:r>
            <a:r>
              <a:rPr lang="ro-RO" b="1" dirty="0">
                <a:solidFill>
                  <a:srgbClr val="002060"/>
                </a:solidFill>
                <a:effectLst/>
                <a:latin typeface="Garamond" panose="02020404030301010803" pitchFamily="18" charset="0"/>
                <a:ea typeface="Times New Roman" panose="02020603050405020304" pitchFamily="18" charset="0"/>
              </a:rPr>
              <a:t>2.439.510,45</a:t>
            </a:r>
            <a:r>
              <a:rPr lang="ro-RO" b="1" dirty="0">
                <a:effectLst/>
                <a:latin typeface="Garamond" panose="02020404030301010803" pitchFamily="18" charset="0"/>
                <a:ea typeface="Times New Roman" panose="02020603050405020304" pitchFamily="18" charset="0"/>
              </a:rPr>
              <a:t> euro </a:t>
            </a:r>
            <a:r>
              <a:rPr lang="ro-RO" b="1" dirty="0">
                <a:solidFill>
                  <a:srgbClr val="002060"/>
                </a:solidFill>
                <a:effectLst/>
                <a:latin typeface="Garamond" panose="02020404030301010803" pitchFamily="18" charset="0"/>
                <a:ea typeface="Times New Roman" panose="02020603050405020304" pitchFamily="18" charset="0"/>
              </a:rPr>
              <a:t>(11.673.057,52 lei) </a:t>
            </a:r>
            <a:r>
              <a:rPr lang="ro-RO" dirty="0">
                <a:effectLst/>
                <a:latin typeface="Garamond" panose="02020404030301010803" pitchFamily="18" charset="0"/>
                <a:ea typeface="Times New Roman" panose="02020603050405020304" pitchFamily="18" charset="0"/>
              </a:rPr>
              <a:t>oferit de </a:t>
            </a:r>
            <a:r>
              <a:rPr lang="ro-RO" b="1" dirty="0">
                <a:solidFill>
                  <a:srgbClr val="002060"/>
                </a:solidFill>
                <a:effectLst/>
                <a:latin typeface="Garamond" panose="02020404030301010803" pitchFamily="18" charset="0"/>
                <a:ea typeface="Times New Roman" panose="02020603050405020304" pitchFamily="18" charset="0"/>
              </a:rPr>
              <a:t>Norvegia</a:t>
            </a:r>
            <a:r>
              <a:rPr lang="ro-RO" dirty="0">
                <a:effectLst/>
                <a:latin typeface="Garamond" panose="02020404030301010803" pitchFamily="18" charset="0"/>
                <a:ea typeface="Times New Roman" panose="02020603050405020304" pitchFamily="18" charset="0"/>
              </a:rPr>
              <a:t>, prin </a:t>
            </a:r>
            <a:r>
              <a:rPr lang="ro-RO" b="1" dirty="0">
                <a:solidFill>
                  <a:srgbClr val="002060"/>
                </a:solidFill>
                <a:effectLst/>
                <a:latin typeface="Garamond" panose="02020404030301010803" pitchFamily="18" charset="0"/>
                <a:ea typeface="Times New Roman" panose="02020603050405020304" pitchFamily="18" charset="0"/>
              </a:rPr>
              <a:t>Granturile Norvegiene</a:t>
            </a:r>
            <a:r>
              <a:rPr lang="ro-RO" dirty="0">
                <a:effectLst/>
                <a:latin typeface="Garamond" panose="02020404030301010803" pitchFamily="18" charset="0"/>
                <a:ea typeface="Times New Roman" panose="02020603050405020304" pitchFamily="18" charset="0"/>
              </a:rPr>
              <a:t> în cadrul </a:t>
            </a:r>
            <a:r>
              <a:rPr lang="ro-RO" b="1" i="1" dirty="0">
                <a:solidFill>
                  <a:srgbClr val="002060"/>
                </a:solidFill>
                <a:latin typeface="Garamond" panose="02020404030301010803" pitchFamily="18" charset="0"/>
                <a:ea typeface="Times New Roman" panose="02020603050405020304" pitchFamily="18" charset="0"/>
              </a:rPr>
              <a:t>P</a:t>
            </a:r>
            <a:r>
              <a:rPr lang="ro-RO" b="1" i="1" dirty="0">
                <a:solidFill>
                  <a:srgbClr val="002060"/>
                </a:solidFill>
                <a:effectLst/>
                <a:latin typeface="Garamond" panose="02020404030301010803" pitchFamily="18" charset="0"/>
                <a:ea typeface="Times New Roman" panose="02020603050405020304" pitchFamily="18" charset="0"/>
              </a:rPr>
              <a:t>rogramului ”Dezvoltare locală, reducerea sărăciei și creșterea incluziunii romilor”. </a:t>
            </a:r>
          </a:p>
          <a:p>
            <a:pPr algn="just"/>
            <a:endParaRPr lang="ro-RO" sz="1200" dirty="0">
              <a:effectLst/>
              <a:latin typeface="Garamond" panose="02020404030301010803" pitchFamily="18" charset="0"/>
              <a:ea typeface="Times New Roman" panose="02020603050405020304" pitchFamily="18" charset="0"/>
            </a:endParaRPr>
          </a:p>
          <a:p>
            <a:pPr algn="just"/>
            <a:endParaRPr lang="ro-RO" sz="1200" dirty="0">
              <a:latin typeface="Garamond" panose="02020404030301010803" pitchFamily="18" charset="0"/>
            </a:endParaRPr>
          </a:p>
          <a:p>
            <a:pPr algn="just"/>
            <a:endParaRPr lang="ro-RO" sz="1200" dirty="0">
              <a:latin typeface="Garamond" panose="02020404030301010803" pitchFamily="18" charset="0"/>
            </a:endParaRPr>
          </a:p>
          <a:p>
            <a:pPr algn="just"/>
            <a:endParaRPr lang="ro-RO" sz="1200" dirty="0">
              <a:latin typeface="Garamond" panose="02020404030301010803" pitchFamily="18" charset="0"/>
            </a:endParaRPr>
          </a:p>
          <a:p>
            <a:pPr algn="just"/>
            <a:endParaRPr lang="en-US" sz="1200" dirty="0">
              <a:latin typeface="Garamond" panose="02020404030301010803" pitchFamily="18" charset="0"/>
            </a:endParaRPr>
          </a:p>
        </p:txBody>
      </p:sp>
      <p:graphicFrame>
        <p:nvGraphicFramePr>
          <p:cNvPr id="17" name="Object 16">
            <a:extLst>
              <a:ext uri="{FF2B5EF4-FFF2-40B4-BE49-F238E27FC236}">
                <a16:creationId xmlns:a16="http://schemas.microsoft.com/office/drawing/2014/main" id="{D38585D2-5DC6-4AD0-82BC-E91A90D40E86}"/>
              </a:ext>
            </a:extLst>
          </p:cNvPr>
          <p:cNvGraphicFramePr>
            <a:graphicFrameLocks noChangeAspect="1"/>
          </p:cNvGraphicFramePr>
          <p:nvPr>
            <p:extLst>
              <p:ext uri="{D42A27DB-BD31-4B8C-83A1-F6EECF244321}">
                <p14:modId xmlns:p14="http://schemas.microsoft.com/office/powerpoint/2010/main" val="4202989095"/>
              </p:ext>
            </p:extLst>
          </p:nvPr>
        </p:nvGraphicFramePr>
        <p:xfrm>
          <a:off x="611861" y="5758531"/>
          <a:ext cx="849964" cy="752475"/>
        </p:xfrm>
        <a:graphic>
          <a:graphicData uri="http://schemas.openxmlformats.org/presentationml/2006/ole">
            <mc:AlternateContent xmlns:mc="http://schemas.openxmlformats.org/markup-compatibility/2006">
              <mc:Choice xmlns:v="urn:schemas-microsoft-com:vml" Requires="v">
                <p:oleObj name="Acrobat Document" r:id="rId5" imgW="1386486" imgH="1294989" progId="AcroExch.Document.DC">
                  <p:embed/>
                </p:oleObj>
              </mc:Choice>
              <mc:Fallback>
                <p:oleObj name="Acrobat Document" r:id="rId5" imgW="1386486" imgH="1294989" progId="AcroExch.Document.DC">
                  <p:embed/>
                  <p:pic>
                    <p:nvPicPr>
                      <p:cNvPr id="16" name="Object 15">
                        <a:extLst>
                          <a:ext uri="{FF2B5EF4-FFF2-40B4-BE49-F238E27FC236}">
                            <a16:creationId xmlns:a16="http://schemas.microsoft.com/office/drawing/2014/main" id="{DF9243DC-D11D-45F4-B886-3439FEEBC8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861" y="5758531"/>
                        <a:ext cx="849964" cy="752475"/>
                      </a:xfrm>
                      <a:prstGeom prst="rect">
                        <a:avLst/>
                      </a:prstGeom>
                      <a:noFill/>
                    </p:spPr>
                  </p:pic>
                </p:oleObj>
              </mc:Fallback>
            </mc:AlternateContent>
          </a:graphicData>
        </a:graphic>
      </p:graphicFrame>
      <p:pic>
        <p:nvPicPr>
          <p:cNvPr id="18" name="Picture 17">
            <a:extLst>
              <a:ext uri="{FF2B5EF4-FFF2-40B4-BE49-F238E27FC236}">
                <a16:creationId xmlns:a16="http://schemas.microsoft.com/office/drawing/2014/main" id="{26121FCD-4A39-409C-9E22-15C2B9C4D0D9}"/>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2362812" y="5822986"/>
            <a:ext cx="849964" cy="623563"/>
          </a:xfrm>
          <a:prstGeom prst="rect">
            <a:avLst/>
          </a:prstGeom>
          <a:noFill/>
          <a:ln w="9525">
            <a:noFill/>
            <a:miter lim="800000"/>
            <a:headEnd/>
            <a:tailEnd/>
          </a:ln>
        </p:spPr>
      </p:pic>
      <p:grpSp>
        <p:nvGrpSpPr>
          <p:cNvPr id="19" name="Group 18">
            <a:extLst>
              <a:ext uri="{FF2B5EF4-FFF2-40B4-BE49-F238E27FC236}">
                <a16:creationId xmlns:a16="http://schemas.microsoft.com/office/drawing/2014/main" id="{35559986-FAFD-4765-82BD-1761BF2F6F0F}"/>
              </a:ext>
            </a:extLst>
          </p:cNvPr>
          <p:cNvGrpSpPr>
            <a:grpSpLocks/>
          </p:cNvGrpSpPr>
          <p:nvPr/>
        </p:nvGrpSpPr>
        <p:grpSpPr bwMode="auto">
          <a:xfrm>
            <a:off x="4533532" y="5841405"/>
            <a:ext cx="509905" cy="525973"/>
            <a:chOff x="5841" y="2258"/>
            <a:chExt cx="4680" cy="5400"/>
          </a:xfrm>
        </p:grpSpPr>
        <p:sp>
          <p:nvSpPr>
            <p:cNvPr id="20" name="AutoShape 2">
              <a:extLst>
                <a:ext uri="{FF2B5EF4-FFF2-40B4-BE49-F238E27FC236}">
                  <a16:creationId xmlns:a16="http://schemas.microsoft.com/office/drawing/2014/main" id="{B47E6F04-F785-4F4F-AF89-5C74203D8D2B}"/>
                </a:ext>
              </a:extLst>
            </p:cNvPr>
            <p:cNvSpPr>
              <a:spLocks/>
            </p:cNvSpPr>
            <p:nvPr/>
          </p:nvSpPr>
          <p:spPr bwMode="auto">
            <a:xfrm rot="10800000">
              <a:off x="5841" y="5678"/>
              <a:ext cx="4680" cy="1980"/>
            </a:xfrm>
            <a:custGeom>
              <a:avLst/>
              <a:gdLst>
                <a:gd name="T0" fmla="*/ 4233 w 21600"/>
                <a:gd name="T1" fmla="*/ 990 h 21600"/>
                <a:gd name="T2" fmla="*/ 2340 w 21600"/>
                <a:gd name="T3" fmla="*/ 1980 h 21600"/>
                <a:gd name="T4" fmla="*/ 447 w 21600"/>
                <a:gd name="T5" fmla="*/ 990 h 21600"/>
                <a:gd name="T6" fmla="*/ 2340 w 21600"/>
                <a:gd name="T7" fmla="*/ 0 h 21600"/>
                <a:gd name="T8" fmla="*/ 0 60000 65536"/>
                <a:gd name="T9" fmla="*/ 0 60000 65536"/>
                <a:gd name="T10" fmla="*/ 0 60000 65536"/>
                <a:gd name="T11" fmla="*/ 0 60000 65536"/>
                <a:gd name="T12" fmla="*/ 3863 w 21600"/>
                <a:gd name="T13" fmla="*/ 3862 h 21600"/>
                <a:gd name="T14" fmla="*/ 17737 w 21600"/>
                <a:gd name="T15" fmla="*/ 17738 h 21600"/>
              </a:gdLst>
              <a:ahLst/>
              <a:cxnLst>
                <a:cxn ang="T8">
                  <a:pos x="T0" y="T1"/>
                </a:cxn>
                <a:cxn ang="T9">
                  <a:pos x="T2" y="T3"/>
                </a:cxn>
                <a:cxn ang="T10">
                  <a:pos x="T4" y="T5"/>
                </a:cxn>
                <a:cxn ang="T11">
                  <a:pos x="T6" y="T7"/>
                </a:cxn>
              </a:cxnLst>
              <a:rect l="T12" t="T13" r="T14" b="T15"/>
              <a:pathLst>
                <a:path w="21600" h="21600">
                  <a:moveTo>
                    <a:pt x="0" y="0"/>
                  </a:moveTo>
                  <a:lnTo>
                    <a:pt x="4123" y="21600"/>
                  </a:lnTo>
                  <a:lnTo>
                    <a:pt x="17477" y="21600"/>
                  </a:lnTo>
                  <a:lnTo>
                    <a:pt x="21600" y="0"/>
                  </a:lnTo>
                  <a:lnTo>
                    <a:pt x="0" y="0"/>
                  </a:lnTo>
                  <a:close/>
                </a:path>
              </a:pathLst>
            </a:custGeom>
            <a:gradFill rotWithShape="0">
              <a:gsLst>
                <a:gs pos="0">
                  <a:srgbClr val="00CCFF"/>
                </a:gs>
                <a:gs pos="100000">
                  <a:srgbClr val="0082A2"/>
                </a:gs>
              </a:gsLst>
              <a:lin ang="5400000" scaled="1"/>
            </a:gradFill>
            <a:ln w="9525">
              <a:round/>
              <a:headEnd/>
              <a:tailEnd/>
            </a:ln>
            <a:effectLst/>
            <a:scene3d>
              <a:camera prst="legacyPerspectiveTopRight"/>
              <a:lightRig rig="legacyFlat3" dir="b"/>
            </a:scene3d>
            <a:sp3d extrusionH="430200" prstMaterial="legacyMatte">
              <a:bevelT w="13500" h="13500" prst="angle"/>
              <a:bevelB w="13500" h="13500" prst="angle"/>
              <a:extrusionClr>
                <a:srgbClr val="00CCFF"/>
              </a:extrusionClr>
              <a:contourClr>
                <a:srgbClr val="00CCFF"/>
              </a:contourClr>
            </a:sp3d>
            <a:extLst>
              <a:ext uri="{AF507438-7753-43E0-B8FC-AC1667EBCBE1}">
                <a14:hiddenEffects xmlns:a14="http://schemas.microsoft.com/office/drawing/2010/main">
                  <a:effectLst>
                    <a:outerShdw sy="50000" kx="-2453608" rotWithShape="0">
                      <a:srgbClr val="808080"/>
                    </a:outerShdw>
                  </a:effectLst>
                </a14:hiddenEffects>
              </a:ext>
            </a:extLst>
          </p:spPr>
          <p:txBody>
            <a:bodyPr rot="0" vert="horz" wrap="square" lIns="91440" tIns="45720" rIns="91440" bIns="45720" anchor="t" anchorCtr="0" upright="1">
              <a:noAutofit/>
            </a:bodyPr>
            <a:lstStyle/>
            <a:p>
              <a:endParaRPr lang="en-US"/>
            </a:p>
          </p:txBody>
        </p:sp>
        <p:sp>
          <p:nvSpPr>
            <p:cNvPr id="21" name="AutoShape 3">
              <a:extLst>
                <a:ext uri="{FF2B5EF4-FFF2-40B4-BE49-F238E27FC236}">
                  <a16:creationId xmlns:a16="http://schemas.microsoft.com/office/drawing/2014/main" id="{2365EACE-53B2-4713-8BE2-DFB777A8637D}"/>
                </a:ext>
              </a:extLst>
            </p:cNvPr>
            <p:cNvSpPr>
              <a:spLocks/>
            </p:cNvSpPr>
            <p:nvPr/>
          </p:nvSpPr>
          <p:spPr bwMode="auto">
            <a:xfrm rot="10800000">
              <a:off x="6741" y="4058"/>
              <a:ext cx="2880" cy="1440"/>
            </a:xfrm>
            <a:custGeom>
              <a:avLst/>
              <a:gdLst>
                <a:gd name="T0" fmla="*/ 2527 w 21600"/>
                <a:gd name="T1" fmla="*/ 720 h 21600"/>
                <a:gd name="T2" fmla="*/ 1440 w 21600"/>
                <a:gd name="T3" fmla="*/ 1440 h 21600"/>
                <a:gd name="T4" fmla="*/ 353 w 21600"/>
                <a:gd name="T5" fmla="*/ 720 h 21600"/>
                <a:gd name="T6" fmla="*/ 1440 w 21600"/>
                <a:gd name="T7" fmla="*/ 0 h 21600"/>
                <a:gd name="T8" fmla="*/ 0 60000 65536"/>
                <a:gd name="T9" fmla="*/ 0 60000 65536"/>
                <a:gd name="T10" fmla="*/ 0 60000 65536"/>
                <a:gd name="T11" fmla="*/ 0 60000 65536"/>
                <a:gd name="T12" fmla="*/ 4448 w 21600"/>
                <a:gd name="T13" fmla="*/ 4440 h 21600"/>
                <a:gd name="T14" fmla="*/ 17153 w 21600"/>
                <a:gd name="T15" fmla="*/ 17160 h 21600"/>
              </a:gdLst>
              <a:ahLst/>
              <a:cxnLst>
                <a:cxn ang="T8">
                  <a:pos x="T0" y="T1"/>
                </a:cxn>
                <a:cxn ang="T9">
                  <a:pos x="T2" y="T3"/>
                </a:cxn>
                <a:cxn ang="T10">
                  <a:pos x="T4" y="T5"/>
                </a:cxn>
                <a:cxn ang="T11">
                  <a:pos x="T6" y="T7"/>
                </a:cxn>
              </a:cxnLst>
              <a:rect l="T12" t="T13" r="T14" b="T15"/>
              <a:pathLst>
                <a:path w="21600" h="21600">
                  <a:moveTo>
                    <a:pt x="0" y="0"/>
                  </a:moveTo>
                  <a:lnTo>
                    <a:pt x="5288" y="21600"/>
                  </a:lnTo>
                  <a:lnTo>
                    <a:pt x="16312" y="21600"/>
                  </a:lnTo>
                  <a:lnTo>
                    <a:pt x="21600" y="0"/>
                  </a:lnTo>
                  <a:lnTo>
                    <a:pt x="0" y="0"/>
                  </a:lnTo>
                  <a:close/>
                </a:path>
              </a:pathLst>
            </a:custGeom>
            <a:gradFill rotWithShape="0">
              <a:gsLst>
                <a:gs pos="0">
                  <a:srgbClr val="00CCFF"/>
                </a:gs>
                <a:gs pos="100000">
                  <a:srgbClr val="0082A2"/>
                </a:gs>
              </a:gsLst>
              <a:lin ang="5400000" scaled="1"/>
            </a:gradFill>
            <a:ln w="9525">
              <a:round/>
              <a:headEnd/>
              <a:tailEnd/>
            </a:ln>
            <a:effectLst/>
            <a:scene3d>
              <a:camera prst="legacyPerspectiveTopRight"/>
              <a:lightRig rig="legacyFlat3" dir="b"/>
            </a:scene3d>
            <a:sp3d extrusionH="430200" prstMaterial="legacyMatte">
              <a:bevelT w="13500" h="13500" prst="angle"/>
              <a:bevelB w="13500" h="13500" prst="angle"/>
              <a:extrusionClr>
                <a:srgbClr val="00CCFF"/>
              </a:extrusionClr>
              <a:contourClr>
                <a:srgbClr val="00CCFF"/>
              </a:contourClr>
            </a:sp3d>
            <a:extLst>
              <a:ext uri="{AF507438-7753-43E0-B8FC-AC1667EBCBE1}">
                <a14:hiddenEffects xmlns:a14="http://schemas.microsoft.com/office/drawing/2010/main">
                  <a:effectLst>
                    <a:outerShdw sy="50000" kx="-2453608" rotWithShape="0">
                      <a:srgbClr val="808080"/>
                    </a:outerShdw>
                  </a:effectLst>
                </a14:hiddenEffects>
              </a:ext>
            </a:extLst>
          </p:spPr>
          <p:txBody>
            <a:bodyPr rot="0" vert="horz" wrap="square" lIns="91440" tIns="45720" rIns="91440" bIns="45720" anchor="t" anchorCtr="0" upright="1">
              <a:noAutofit/>
            </a:bodyPr>
            <a:lstStyle/>
            <a:p>
              <a:endParaRPr lang="en-US"/>
            </a:p>
          </p:txBody>
        </p:sp>
        <p:sp>
          <p:nvSpPr>
            <p:cNvPr id="22" name="AutoShape 4">
              <a:extLst>
                <a:ext uri="{FF2B5EF4-FFF2-40B4-BE49-F238E27FC236}">
                  <a16:creationId xmlns:a16="http://schemas.microsoft.com/office/drawing/2014/main" id="{51FC4995-F892-4DDB-8541-8D5873FD7867}"/>
                </a:ext>
              </a:extLst>
            </p:cNvPr>
            <p:cNvSpPr>
              <a:spLocks noChangeArrowheads="1"/>
            </p:cNvSpPr>
            <p:nvPr/>
          </p:nvSpPr>
          <p:spPr bwMode="auto">
            <a:xfrm>
              <a:off x="7461" y="2258"/>
              <a:ext cx="1440" cy="1620"/>
            </a:xfrm>
            <a:prstGeom prst="flowChartExtract">
              <a:avLst/>
            </a:prstGeom>
            <a:gradFill rotWithShape="0">
              <a:gsLst>
                <a:gs pos="0">
                  <a:srgbClr val="00CCFF"/>
                </a:gs>
                <a:gs pos="100000">
                  <a:srgbClr val="0082A2"/>
                </a:gs>
              </a:gsLst>
              <a:lin ang="5400000" scaled="1"/>
            </a:gradFill>
            <a:ln w="9525">
              <a:miter lim="800000"/>
              <a:headEnd/>
              <a:tailEnd/>
            </a:ln>
            <a:effectLst/>
            <a:scene3d>
              <a:camera prst="legacyPerspectiveTopRight"/>
              <a:lightRig rig="legacyFlat3" dir="b"/>
            </a:scene3d>
            <a:sp3d extrusionH="430200" prstMaterial="legacyMatte">
              <a:bevelT w="13500" h="13500" prst="angle"/>
              <a:bevelB w="13500" h="13500" prst="angle"/>
              <a:extrusionClr>
                <a:srgbClr val="00CCFF"/>
              </a:extrusionClr>
              <a:contourClr>
                <a:srgbClr val="00CCFF"/>
              </a:contourClr>
            </a:sp3d>
            <a:extLst>
              <a:ext uri="{AF507438-7753-43E0-B8FC-AC1667EBCBE1}">
                <a14:hiddenEffects xmlns:a14="http://schemas.microsoft.com/office/drawing/2010/main">
                  <a:effectLst>
                    <a:outerShdw sy="50000" kx="-2453608" rotWithShape="0">
                      <a:srgbClr val="808080"/>
                    </a:outerShdw>
                  </a:effectLst>
                </a14:hiddenEffects>
              </a:ext>
            </a:extLst>
          </p:spPr>
          <p:txBody>
            <a:bodyPr rot="0" vert="horz" wrap="square" lIns="91440" tIns="45720" rIns="91440" bIns="45720" anchor="t" anchorCtr="0" upright="1">
              <a:noAutofit/>
            </a:bodyPr>
            <a:lstStyle/>
            <a:p>
              <a:endParaRPr lang="en-US"/>
            </a:p>
          </p:txBody>
        </p:sp>
      </p:grpSp>
      <p:pic>
        <p:nvPicPr>
          <p:cNvPr id="23" name="Picture 22">
            <a:extLst>
              <a:ext uri="{FF2B5EF4-FFF2-40B4-BE49-F238E27FC236}">
                <a16:creationId xmlns:a16="http://schemas.microsoft.com/office/drawing/2014/main" id="{7C517CFC-A51F-4630-97BF-722F7A0DE69D}"/>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4963728" y="5753782"/>
            <a:ext cx="552450" cy="323850"/>
          </a:xfrm>
          <a:prstGeom prst="rect">
            <a:avLst/>
          </a:prstGeom>
          <a:noFill/>
          <a:ln w="9525">
            <a:noFill/>
            <a:miter lim="800000"/>
            <a:headEnd/>
            <a:tailEnd/>
          </a:ln>
        </p:spPr>
      </p:pic>
    </p:spTree>
    <p:extLst>
      <p:ext uri="{BB962C8B-B14F-4D97-AF65-F5344CB8AC3E}">
        <p14:creationId xmlns:p14="http://schemas.microsoft.com/office/powerpoint/2010/main" val="4172296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0A5C30F-185D-413F-9005-B41DD0FA0924}"/>
              </a:ext>
            </a:extLst>
          </p:cNvPr>
          <p:cNvSpPr>
            <a:spLocks noGrp="1"/>
          </p:cNvSpPr>
          <p:nvPr>
            <p:ph type="title"/>
          </p:nvPr>
        </p:nvSpPr>
        <p:spPr/>
        <p:txBody>
          <a:bodyPr/>
          <a:lstStyle/>
          <a:p>
            <a:r>
              <a:rPr lang="ro-RO" dirty="0">
                <a:latin typeface="Garamond" panose="02020404030301010803" pitchFamily="18" charset="0"/>
              </a:rPr>
              <a:t>Povestea ASIGUR</a:t>
            </a:r>
            <a:endParaRPr lang="en-US" dirty="0">
              <a:latin typeface="Garamond" panose="02020404030301010803" pitchFamily="18" charset="0"/>
            </a:endParaRPr>
          </a:p>
        </p:txBody>
      </p:sp>
      <p:sp>
        <p:nvSpPr>
          <p:cNvPr id="27" name="Rectangle 26" descr="Handshake">
            <a:extLst>
              <a:ext uri="{FF2B5EF4-FFF2-40B4-BE49-F238E27FC236}">
                <a16:creationId xmlns:a16="http://schemas.microsoft.com/office/drawing/2014/main" id="{BEF34E1C-44B9-4EFC-8126-D51A3EA9BF40}"/>
              </a:ext>
            </a:extLst>
          </p:cNvPr>
          <p:cNvSpPr/>
          <p:nvPr/>
        </p:nvSpPr>
        <p:spPr>
          <a:xfrm>
            <a:off x="4962912" y="2118973"/>
            <a:ext cx="499424" cy="499424"/>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29" name="Rectangle 28" descr="Checkmark">
            <a:extLst>
              <a:ext uri="{FF2B5EF4-FFF2-40B4-BE49-F238E27FC236}">
                <a16:creationId xmlns:a16="http://schemas.microsoft.com/office/drawing/2014/main" id="{9C6EFB52-3349-4B07-BB85-12C3EA673CEA}"/>
              </a:ext>
            </a:extLst>
          </p:cNvPr>
          <p:cNvSpPr/>
          <p:nvPr/>
        </p:nvSpPr>
        <p:spPr>
          <a:xfrm>
            <a:off x="5151198" y="5084331"/>
            <a:ext cx="373900" cy="394492"/>
          </a:xfrm>
          <a:prstGeom prst="rect">
            <a:avLst/>
          </a:prstGeom>
          <a: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2">
              <a:hueOff val="-665912"/>
              <a:satOff val="-293"/>
              <a:lumOff val="784"/>
              <a:alphaOff val="0"/>
            </a:schemeClr>
          </a:effectRef>
          <a:fontRef idx="minor">
            <a:schemeClr val="lt1"/>
          </a:fontRef>
        </p:style>
      </p:sp>
      <p:sp>
        <p:nvSpPr>
          <p:cNvPr id="30" name="Rectangle 29" descr="Group">
            <a:extLst>
              <a:ext uri="{FF2B5EF4-FFF2-40B4-BE49-F238E27FC236}">
                <a16:creationId xmlns:a16="http://schemas.microsoft.com/office/drawing/2014/main" id="{88F8C9F3-7615-45BF-B785-33C277085718}"/>
              </a:ext>
            </a:extLst>
          </p:cNvPr>
          <p:cNvSpPr/>
          <p:nvPr/>
        </p:nvSpPr>
        <p:spPr>
          <a:xfrm>
            <a:off x="4838724" y="820202"/>
            <a:ext cx="499424" cy="499424"/>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2">
              <a:hueOff val="-998868"/>
              <a:satOff val="-440"/>
              <a:lumOff val="1177"/>
              <a:alphaOff val="0"/>
            </a:schemeClr>
          </a:effectRef>
          <a:fontRef idx="minor">
            <a:schemeClr val="lt1"/>
          </a:fontRef>
        </p:style>
      </p:sp>
      <p:sp>
        <p:nvSpPr>
          <p:cNvPr id="9" name="TextBox 8">
            <a:extLst>
              <a:ext uri="{FF2B5EF4-FFF2-40B4-BE49-F238E27FC236}">
                <a16:creationId xmlns:a16="http://schemas.microsoft.com/office/drawing/2014/main" id="{FE0C624A-6AF9-4379-81DF-B91F07B07842}"/>
              </a:ext>
            </a:extLst>
          </p:cNvPr>
          <p:cNvSpPr txBox="1"/>
          <p:nvPr/>
        </p:nvSpPr>
        <p:spPr>
          <a:xfrm>
            <a:off x="5462336" y="608208"/>
            <a:ext cx="5759117" cy="1350754"/>
          </a:xfrm>
          <a:prstGeom prst="rect">
            <a:avLst/>
          </a:prstGeom>
          <a:noFill/>
        </p:spPr>
        <p:txBody>
          <a:bodyPr wrap="square" rtlCol="0">
            <a:spAutoFit/>
          </a:bodyPr>
          <a:lstStyle/>
          <a:p>
            <a:pPr marL="0" marR="0" algn="just">
              <a:lnSpc>
                <a:spcPct val="115000"/>
              </a:lnSpc>
              <a:spcBef>
                <a:spcPts val="0"/>
              </a:spcBef>
              <a:spcAft>
                <a:spcPts val="1000"/>
              </a:spcAft>
            </a:pP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a început în </a:t>
            </a:r>
            <a:r>
              <a:rPr lang="ro-RO" sz="1800" b="1"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aprilie 2021</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 din nevoia ca, din cei </a:t>
            </a:r>
            <a:r>
              <a:rPr lang="ro-RO" sz="1800" b="1"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1731 copii </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si </a:t>
            </a:r>
            <a:r>
              <a:rPr lang="ro-RO" sz="1800" b="1"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1725 tineri </a:t>
            </a:r>
            <a:r>
              <a:rPr lang="ro-RO" sz="1800" b="1" kern="1200" dirty="0">
                <a:solidFill>
                  <a:srgbClr val="002060"/>
                </a:solidFill>
                <a:effectLst/>
                <a:latin typeface="Cambria" panose="02040503050406030204" pitchFamily="18" charset="0"/>
                <a:ea typeface="Times New Roman" panose="02020603050405020304" pitchFamily="18" charset="0"/>
                <a:cs typeface="Cambria" panose="02040503050406030204" pitchFamily="18" charset="0"/>
              </a:rPr>
              <a:t>ș</a:t>
            </a:r>
            <a:r>
              <a:rPr lang="ro-RO" sz="1800" b="1"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i adulti cu dizabilită</a:t>
            </a:r>
            <a:r>
              <a:rPr lang="ro-RO" sz="1800" b="1" kern="1200" dirty="0">
                <a:solidFill>
                  <a:srgbClr val="002060"/>
                </a:solidFill>
                <a:effectLst/>
                <a:latin typeface="Cambria" panose="02040503050406030204" pitchFamily="18" charset="0"/>
                <a:ea typeface="Times New Roman" panose="02020603050405020304" pitchFamily="18" charset="0"/>
                <a:cs typeface="Cambria" panose="02040503050406030204" pitchFamily="18" charset="0"/>
              </a:rPr>
              <a:t>ț</a:t>
            </a:r>
            <a:r>
              <a:rPr lang="ro-RO" sz="1800" b="1"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i </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aflați în evidențele instituțiilor și care tr</a:t>
            </a:r>
            <a:r>
              <a:rPr lang="ro-RO" sz="1800" kern="1200" dirty="0">
                <a:solidFill>
                  <a:srgbClr val="002060"/>
                </a:solidFill>
                <a:effectLst/>
                <a:latin typeface="Garamond" panose="02020404030301010803" pitchFamily="18" charset="0"/>
                <a:ea typeface="Times New Roman" panose="02020603050405020304" pitchFamily="18" charset="0"/>
                <a:cs typeface="Garamond" panose="02020404030301010803" pitchFamily="18" charset="0"/>
              </a:rPr>
              <a:t>ă</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iesc </a:t>
            </a:r>
            <a:r>
              <a:rPr lang="ro-RO" sz="1800" kern="1200" dirty="0">
                <a:solidFill>
                  <a:srgbClr val="002060"/>
                </a:solidFill>
                <a:effectLst/>
                <a:latin typeface="Garamond" panose="02020404030301010803" pitchFamily="18" charset="0"/>
                <a:ea typeface="Times New Roman" panose="02020603050405020304" pitchFamily="18" charset="0"/>
                <a:cs typeface="Garamond" panose="02020404030301010803" pitchFamily="18" charset="0"/>
              </a:rPr>
              <a:t>î</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n mediul familial s</a:t>
            </a:r>
            <a:r>
              <a:rPr lang="ro-RO" sz="1800" kern="1200" dirty="0">
                <a:solidFill>
                  <a:srgbClr val="002060"/>
                </a:solidFill>
                <a:effectLst/>
                <a:latin typeface="Garamond" panose="02020404030301010803" pitchFamily="18" charset="0"/>
                <a:ea typeface="Times New Roman" panose="02020603050405020304" pitchFamily="18" charset="0"/>
                <a:cs typeface="Garamond" panose="02020404030301010803" pitchFamily="18" charset="0"/>
              </a:rPr>
              <a:t>ă</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 aib</a:t>
            </a:r>
            <a:r>
              <a:rPr lang="ro-RO" sz="1800" kern="1200" dirty="0">
                <a:solidFill>
                  <a:srgbClr val="002060"/>
                </a:solidFill>
                <a:effectLst/>
                <a:latin typeface="Garamond" panose="02020404030301010803" pitchFamily="18" charset="0"/>
                <a:ea typeface="Times New Roman" panose="02020603050405020304" pitchFamily="18" charset="0"/>
                <a:cs typeface="Garamond" panose="02020404030301010803" pitchFamily="18" charset="0"/>
              </a:rPr>
              <a:t>ă</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 acces la </a:t>
            </a:r>
            <a:r>
              <a:rPr lang="ro-RO" sz="1800" b="1"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servicii sociale integrate</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 cât mai aproape de casă.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5C2A322C-B7C4-4B5C-B12B-7A698A61E32F}"/>
              </a:ext>
            </a:extLst>
          </p:cNvPr>
          <p:cNvSpPr txBox="1"/>
          <p:nvPr/>
        </p:nvSpPr>
        <p:spPr>
          <a:xfrm>
            <a:off x="4962912" y="2005263"/>
            <a:ext cx="6136888" cy="1256562"/>
          </a:xfrm>
          <a:prstGeom prst="rect">
            <a:avLst/>
          </a:prstGeom>
          <a:noFill/>
        </p:spPr>
        <p:txBody>
          <a:bodyPr wrap="square" lIns="0" tIns="0" rIns="0" bIns="0" rtlCol="0" anchor="t">
            <a:spAutoFit/>
          </a:bodyPr>
          <a:lstStyle/>
          <a:p>
            <a:pPr marL="530225" marR="0" algn="just">
              <a:lnSpc>
                <a:spcPct val="115000"/>
              </a:lnSpc>
              <a:spcBef>
                <a:spcPts val="0"/>
              </a:spcBef>
              <a:spcAft>
                <a:spcPts val="1000"/>
              </a:spcAft>
            </a:pP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printr-un </a:t>
            </a:r>
            <a:r>
              <a:rPr lang="ro-RO" sz="1800" b="1"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parteneriat public-privat, intrajude</a:t>
            </a:r>
            <a:r>
              <a:rPr lang="ro-RO" sz="1800" b="1" kern="1200" dirty="0">
                <a:solidFill>
                  <a:srgbClr val="002060"/>
                </a:solidFill>
                <a:effectLst/>
                <a:latin typeface="Cambria" panose="02040503050406030204" pitchFamily="18" charset="0"/>
                <a:ea typeface="Times New Roman" panose="02020603050405020304" pitchFamily="18" charset="0"/>
                <a:cs typeface="Cambria" panose="02040503050406030204" pitchFamily="18" charset="0"/>
              </a:rPr>
              <a:t>ț</a:t>
            </a:r>
            <a:r>
              <a:rPr lang="ro-RO" sz="1800" b="1"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ean </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(Bac</a:t>
            </a:r>
            <a:r>
              <a:rPr lang="ro-RO" sz="1800" kern="1200" dirty="0">
                <a:solidFill>
                  <a:srgbClr val="002060"/>
                </a:solidFill>
                <a:effectLst/>
                <a:latin typeface="Garamond" panose="02020404030301010803" pitchFamily="18" charset="0"/>
                <a:ea typeface="Times New Roman" panose="02020603050405020304" pitchFamily="18" charset="0"/>
                <a:cs typeface="Garamond" panose="02020404030301010803" pitchFamily="18" charset="0"/>
              </a:rPr>
              <a:t>ă</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u </a:t>
            </a:r>
            <a:r>
              <a:rPr lang="ro-RO" sz="1800" kern="1200" dirty="0">
                <a:solidFill>
                  <a:srgbClr val="002060"/>
                </a:solidFill>
                <a:effectLst/>
                <a:latin typeface="Cambria" panose="02040503050406030204" pitchFamily="18" charset="0"/>
                <a:ea typeface="Times New Roman" panose="02020603050405020304" pitchFamily="18" charset="0"/>
                <a:cs typeface="Cambria" panose="02040503050406030204" pitchFamily="18" charset="0"/>
              </a:rPr>
              <a:t>ș</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i Vrancea), un organism privat autorizat (CPSS Bucure</a:t>
            </a:r>
            <a:r>
              <a:rPr lang="ro-RO" sz="1800" kern="1200" dirty="0">
                <a:solidFill>
                  <a:srgbClr val="002060"/>
                </a:solidFill>
                <a:effectLst/>
                <a:latin typeface="Cambria" panose="02040503050406030204" pitchFamily="18" charset="0"/>
                <a:ea typeface="Times New Roman" panose="02020603050405020304" pitchFamily="18" charset="0"/>
                <a:cs typeface="Cambria" panose="02040503050406030204" pitchFamily="18" charset="0"/>
              </a:rPr>
              <a:t>ș</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ti) </a:t>
            </a:r>
            <a:r>
              <a:rPr lang="ro-RO" sz="1800" kern="1200" dirty="0">
                <a:solidFill>
                  <a:srgbClr val="002060"/>
                </a:solidFill>
                <a:effectLst/>
                <a:latin typeface="Cambria" panose="02040503050406030204" pitchFamily="18" charset="0"/>
                <a:ea typeface="Times New Roman" panose="02020603050405020304" pitchFamily="18" charset="0"/>
                <a:cs typeface="Cambria" panose="02040503050406030204" pitchFamily="18" charset="0"/>
              </a:rPr>
              <a:t>ș</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i 50 autorită</a:t>
            </a:r>
            <a:r>
              <a:rPr lang="ro-RO" sz="1800" kern="1200" dirty="0">
                <a:solidFill>
                  <a:srgbClr val="002060"/>
                </a:solidFill>
                <a:effectLst/>
                <a:latin typeface="Cambria" panose="02040503050406030204" pitchFamily="18" charset="0"/>
                <a:ea typeface="Times New Roman" panose="02020603050405020304" pitchFamily="18" charset="0"/>
                <a:cs typeface="Cambria" panose="02040503050406030204" pitchFamily="18" charset="0"/>
              </a:rPr>
              <a:t>ț</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i publice locale care au </a:t>
            </a:r>
            <a:r>
              <a:rPr lang="ro-RO" sz="1800" kern="1200" dirty="0">
                <a:solidFill>
                  <a:srgbClr val="002060"/>
                </a:solidFill>
                <a:effectLst/>
                <a:latin typeface="Garamond" panose="02020404030301010803" pitchFamily="18" charset="0"/>
                <a:ea typeface="Times New Roman" panose="02020603050405020304" pitchFamily="18" charset="0"/>
                <a:cs typeface="Garamond" panose="02020404030301010803" pitchFamily="18" charset="0"/>
              </a:rPr>
              <a:t>î</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n</a:t>
            </a:r>
            <a:r>
              <a:rPr lang="ro-RO" sz="1800" kern="1200" dirty="0">
                <a:solidFill>
                  <a:srgbClr val="002060"/>
                </a:solidFill>
                <a:effectLst/>
                <a:latin typeface="Cambria" panose="02040503050406030204" pitchFamily="18" charset="0"/>
                <a:ea typeface="Times New Roman" panose="02020603050405020304" pitchFamily="18" charset="0"/>
                <a:cs typeface="Cambria" panose="02040503050406030204" pitchFamily="18" charset="0"/>
              </a:rPr>
              <a:t>ț</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eles importan</a:t>
            </a:r>
            <a:r>
              <a:rPr lang="ro-RO" sz="1800" kern="1200" dirty="0">
                <a:solidFill>
                  <a:srgbClr val="002060"/>
                </a:solidFill>
                <a:effectLst/>
                <a:latin typeface="Cambria" panose="02040503050406030204" pitchFamily="18" charset="0"/>
                <a:ea typeface="Times New Roman" panose="02020603050405020304" pitchFamily="18" charset="0"/>
                <a:cs typeface="Cambria" panose="02040503050406030204" pitchFamily="18" charset="0"/>
              </a:rPr>
              <a:t>ț</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a interven</a:t>
            </a:r>
            <a:r>
              <a:rPr lang="ro-RO" sz="1800" kern="1200" dirty="0">
                <a:solidFill>
                  <a:srgbClr val="002060"/>
                </a:solidFill>
                <a:effectLst/>
                <a:latin typeface="Cambria" panose="02040503050406030204" pitchFamily="18" charset="0"/>
                <a:ea typeface="Times New Roman" panose="02020603050405020304" pitchFamily="18" charset="0"/>
                <a:cs typeface="Cambria" panose="02040503050406030204" pitchFamily="18" charset="0"/>
              </a:rPr>
              <a:t>ț</a:t>
            </a:r>
            <a:r>
              <a:rPr lang="ro-RO" sz="1800" kern="12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iilor</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0AC85ADB-3D20-4A02-BD84-795DCCA89E44}"/>
              </a:ext>
            </a:extLst>
          </p:cNvPr>
          <p:cNvSpPr txBox="1"/>
          <p:nvPr/>
        </p:nvSpPr>
        <p:spPr>
          <a:xfrm>
            <a:off x="5462336" y="3429000"/>
            <a:ext cx="5759117" cy="2616101"/>
          </a:xfrm>
          <a:prstGeom prst="rect">
            <a:avLst/>
          </a:prstGeom>
          <a:noFill/>
        </p:spPr>
        <p:txBody>
          <a:bodyPr wrap="square" rtlCol="0">
            <a:spAutoFit/>
          </a:bodyPr>
          <a:lstStyle/>
          <a:p>
            <a:pPr algn="just"/>
            <a:r>
              <a:rPr lang="ro-RO" dirty="0">
                <a:solidFill>
                  <a:srgbClr val="002060"/>
                </a:solidFill>
                <a:latin typeface="Garamond" panose="02020404030301010803" pitchFamily="18" charset="0"/>
                <a:ea typeface="Times New Roman" panose="02020603050405020304" pitchFamily="18" charset="0"/>
              </a:rPr>
              <a:t>b</a:t>
            </a:r>
            <a:r>
              <a:rPr lang="ro-RO" sz="1800" dirty="0">
                <a:solidFill>
                  <a:srgbClr val="002060"/>
                </a:solidFill>
                <a:effectLst/>
                <a:latin typeface="Garamond" panose="02020404030301010803" pitchFamily="18" charset="0"/>
                <a:ea typeface="Times New Roman" panose="02020603050405020304" pitchFamily="18" charset="0"/>
              </a:rPr>
              <a:t>eneficiază de un grant în valoare de </a:t>
            </a:r>
            <a:r>
              <a:rPr lang="ro-RO" sz="1800" b="1" u="sng" dirty="0">
                <a:solidFill>
                  <a:srgbClr val="002060"/>
                </a:solidFill>
                <a:effectLst/>
                <a:latin typeface="Garamond" panose="02020404030301010803" pitchFamily="18" charset="0"/>
                <a:ea typeface="Times New Roman" panose="02020603050405020304" pitchFamily="18" charset="0"/>
              </a:rPr>
              <a:t>2,439.510.45 euro (11.673,057.52 lei),</a:t>
            </a:r>
            <a:r>
              <a:rPr lang="ro-RO" sz="1800" dirty="0">
                <a:solidFill>
                  <a:srgbClr val="002060"/>
                </a:solidFill>
                <a:effectLst/>
                <a:latin typeface="Garamond" panose="02020404030301010803" pitchFamily="18" charset="0"/>
                <a:ea typeface="Times New Roman" panose="02020603050405020304" pitchFamily="18" charset="0"/>
              </a:rPr>
              <a:t> oferit de Norvegia prin Granturile Norvegiene în cadrul  Programului ”</a:t>
            </a:r>
            <a:r>
              <a:rPr lang="ro-RO" sz="1800" i="1" dirty="0">
                <a:solidFill>
                  <a:srgbClr val="002060"/>
                </a:solidFill>
                <a:effectLst/>
                <a:latin typeface="Garamond" panose="02020404030301010803" pitchFamily="18" charset="0"/>
                <a:ea typeface="Times New Roman" panose="02020603050405020304" pitchFamily="18" charset="0"/>
              </a:rPr>
              <a:t>Dezvoltare locală, reducerea sărăciei și creșterea incluziunii romilor”, </a:t>
            </a:r>
            <a:r>
              <a:rPr lang="ro-RO" dirty="0">
                <a:solidFill>
                  <a:srgbClr val="002060"/>
                </a:solidFill>
                <a:latin typeface="Garamond" panose="02020404030301010803" pitchFamily="18" charset="0"/>
                <a:ea typeface="Times New Roman" panose="02020603050405020304" pitchFamily="18" charset="0"/>
              </a:rPr>
              <a:t>prin</a:t>
            </a:r>
            <a:r>
              <a:rPr lang="ro-RO" i="1" dirty="0">
                <a:solidFill>
                  <a:srgbClr val="002060"/>
                </a:solidFill>
                <a:latin typeface="Garamond" panose="02020404030301010803" pitchFamily="18" charset="0"/>
                <a:ea typeface="Times New Roman" panose="02020603050405020304" pitchFamily="18" charset="0"/>
              </a:rPr>
              <a:t> </a:t>
            </a:r>
            <a:r>
              <a:rPr lang="ro-RO" sz="18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rPr>
              <a:t>Operator program : Fondul Român pentru Dezvoltare Socială </a:t>
            </a:r>
          </a:p>
          <a:p>
            <a:pPr algn="just"/>
            <a:endParaRPr lang="ro-RO" dirty="0">
              <a:solidFill>
                <a:srgbClr val="002060"/>
              </a:solidFill>
              <a:latin typeface="Garamond" panose="02020404030301010803" pitchFamily="18" charset="0"/>
              <a:ea typeface="Times New Roman" panose="02020603050405020304" pitchFamily="18" charset="0"/>
              <a:cs typeface="Times New Roman" panose="02020603050405020304" pitchFamily="18" charset="0"/>
            </a:endParaRPr>
          </a:p>
          <a:p>
            <a:pPr algn="just"/>
            <a:r>
              <a:rPr lang="ro-RO" dirty="0">
                <a:solidFill>
                  <a:srgbClr val="002060"/>
                </a:solidFill>
                <a:latin typeface="Garamond" panose="02020404030301010803" pitchFamily="18" charset="0"/>
                <a:ea typeface="Times New Roman" panose="02020603050405020304" pitchFamily="18" charset="0"/>
                <a:cs typeface="Times New Roman" panose="02020603050405020304" pitchFamily="18" charset="0"/>
              </a:rPr>
              <a:t>se derulează pe o perioadă de </a:t>
            </a:r>
            <a:r>
              <a:rPr lang="ro-RO" sz="2000" b="1" dirty="0">
                <a:solidFill>
                  <a:srgbClr val="002060"/>
                </a:solidFill>
                <a:latin typeface="Garamond" panose="02020404030301010803" pitchFamily="18" charset="0"/>
                <a:ea typeface="Times New Roman" panose="02020603050405020304" pitchFamily="18" charset="0"/>
                <a:cs typeface="Times New Roman" panose="02020603050405020304" pitchFamily="18" charset="0"/>
              </a:rPr>
              <a:t>36 luni</a:t>
            </a:r>
            <a:endParaRPr lang="ro-RO" sz="2000" b="1"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endParaRPr>
          </a:p>
          <a:p>
            <a:pPr algn="just"/>
            <a:endParaRPr lang="en-US" sz="1800" dirty="0">
              <a:solidFill>
                <a:srgbClr val="002060"/>
              </a:solidFill>
              <a:effectLst/>
              <a:latin typeface="Garamond" panose="02020404030301010803" pitchFamily="18" charset="0"/>
              <a:ea typeface="Times New Roman" panose="02020603050405020304" pitchFamily="18" charset="0"/>
              <a:cs typeface="Times New Roman" panose="02020603050405020304" pitchFamily="18" charset="0"/>
            </a:endParaRPr>
          </a:p>
          <a:p>
            <a:pPr algn="just"/>
            <a:endParaRPr lang="en-US" dirty="0">
              <a:solidFill>
                <a:srgbClr val="002060"/>
              </a:solidFill>
              <a:latin typeface="Garamond" panose="02020404030301010803" pitchFamily="18" charset="0"/>
            </a:endParaRPr>
          </a:p>
        </p:txBody>
      </p:sp>
      <p:pic>
        <p:nvPicPr>
          <p:cNvPr id="15" name="Graphic 14" descr="Ribbon with solid fill">
            <a:extLst>
              <a:ext uri="{FF2B5EF4-FFF2-40B4-BE49-F238E27FC236}">
                <a16:creationId xmlns:a16="http://schemas.microsoft.com/office/drawing/2014/main" id="{76E9D1CC-9F59-4CB2-9FB9-94DA5A6E88F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61665" y="3581340"/>
            <a:ext cx="432193" cy="394492"/>
          </a:xfrm>
          <a:prstGeom prst="rect">
            <a:avLst/>
          </a:prstGeom>
        </p:spPr>
      </p:pic>
    </p:spTree>
    <p:extLst>
      <p:ext uri="{BB962C8B-B14F-4D97-AF65-F5344CB8AC3E}">
        <p14:creationId xmlns:p14="http://schemas.microsoft.com/office/powerpoint/2010/main" val="2667318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91097BE-A044-49F5-B5CA-AE183B956585}"/>
              </a:ext>
            </a:extLst>
          </p:cNvPr>
          <p:cNvSpPr>
            <a:spLocks noGrp="1"/>
          </p:cNvSpPr>
          <p:nvPr>
            <p:ph type="title"/>
          </p:nvPr>
        </p:nvSpPr>
        <p:spPr/>
        <p:txBody>
          <a:bodyPr>
            <a:normAutofit/>
          </a:bodyPr>
          <a:lstStyle/>
          <a:p>
            <a:r>
              <a:rPr lang="ro-RO" sz="3600" b="1" dirty="0">
                <a:solidFill>
                  <a:schemeClr val="bg1"/>
                </a:solidFill>
                <a:latin typeface="Garamond" panose="02020404030301010803" pitchFamily="18" charset="0"/>
              </a:rPr>
              <a:t>Grup țintă  și beneficiari </a:t>
            </a:r>
            <a:br>
              <a:rPr lang="ro-RO" sz="3600" b="1" dirty="0">
                <a:solidFill>
                  <a:schemeClr val="bg1"/>
                </a:solidFill>
                <a:latin typeface="Garamond" panose="02020404030301010803" pitchFamily="18" charset="0"/>
              </a:rPr>
            </a:br>
            <a:r>
              <a:rPr lang="ro-RO" sz="3600" b="1" dirty="0">
                <a:solidFill>
                  <a:schemeClr val="bg1"/>
                </a:solidFill>
                <a:latin typeface="Garamond" panose="02020404030301010803" pitchFamily="18" charset="0"/>
              </a:rPr>
              <a:t>ai proiectului </a:t>
            </a:r>
            <a:endParaRPr lang="en-US" sz="3600" dirty="0">
              <a:solidFill>
                <a:schemeClr val="bg1"/>
              </a:solidFill>
              <a:latin typeface="Garamond" panose="02020404030301010803" pitchFamily="18" charset="0"/>
            </a:endParaRPr>
          </a:p>
        </p:txBody>
      </p:sp>
      <p:sp>
        <p:nvSpPr>
          <p:cNvPr id="4" name="Text Placeholder 3">
            <a:extLst>
              <a:ext uri="{FF2B5EF4-FFF2-40B4-BE49-F238E27FC236}">
                <a16:creationId xmlns:a16="http://schemas.microsoft.com/office/drawing/2014/main" id="{1E625FCA-D5E6-41FF-BA58-5F35E8069D5E}"/>
              </a:ext>
            </a:extLst>
          </p:cNvPr>
          <p:cNvSpPr>
            <a:spLocks noGrp="1"/>
          </p:cNvSpPr>
          <p:nvPr>
            <p:ph type="body" idx="1"/>
          </p:nvPr>
        </p:nvSpPr>
        <p:spPr>
          <a:xfrm>
            <a:off x="1097280" y="1232452"/>
            <a:ext cx="4639736" cy="1144988"/>
          </a:xfrm>
        </p:spPr>
        <p:txBody>
          <a:bodyPr/>
          <a:lstStyle/>
          <a:p>
            <a:r>
              <a:rPr lang="ro-RO" sz="2000" b="0" i="1" cap="none" dirty="0">
                <a:solidFill>
                  <a:srgbClr val="002060"/>
                </a:solidFill>
                <a:latin typeface="Garamond" panose="02020404030301010803" pitchFamily="18" charset="0"/>
              </a:rPr>
              <a:t>...</a:t>
            </a:r>
            <a:r>
              <a:rPr lang="ro-RO" b="0" i="1" cap="none" dirty="0">
                <a:solidFill>
                  <a:srgbClr val="002060"/>
                </a:solidFill>
                <a:latin typeface="Garamond" panose="02020404030301010803" pitchFamily="18" charset="0"/>
              </a:rPr>
              <a:t>Ne-am unit eforturile, pentru a ajuta</a:t>
            </a:r>
            <a:r>
              <a:rPr lang="ro-RO" b="0" i="1" dirty="0">
                <a:solidFill>
                  <a:srgbClr val="002060"/>
                </a:solidFill>
                <a:latin typeface="Garamond" panose="02020404030301010803" pitchFamily="18" charset="0"/>
              </a:rPr>
              <a:t>:</a:t>
            </a:r>
          </a:p>
          <a:p>
            <a:endParaRPr lang="en-US" dirty="0"/>
          </a:p>
        </p:txBody>
      </p:sp>
      <p:sp>
        <p:nvSpPr>
          <p:cNvPr id="8" name="Content Placeholder 7">
            <a:extLst>
              <a:ext uri="{FF2B5EF4-FFF2-40B4-BE49-F238E27FC236}">
                <a16:creationId xmlns:a16="http://schemas.microsoft.com/office/drawing/2014/main" id="{411E9392-71EA-4293-909F-1FE7DD38E31D}"/>
              </a:ext>
            </a:extLst>
          </p:cNvPr>
          <p:cNvSpPr>
            <a:spLocks noGrp="1"/>
          </p:cNvSpPr>
          <p:nvPr>
            <p:ph sz="half" idx="2"/>
          </p:nvPr>
        </p:nvSpPr>
        <p:spPr>
          <a:xfrm>
            <a:off x="1097280" y="1737360"/>
            <a:ext cx="4879596" cy="2671671"/>
          </a:xfrm>
        </p:spPr>
        <p:txBody>
          <a:bodyPr>
            <a:normAutofit fontScale="85000" lnSpcReduction="20000"/>
          </a:bodyPr>
          <a:lstStyle/>
          <a:p>
            <a:pPr marL="0" indent="0">
              <a:buNone/>
            </a:pPr>
            <a:endParaRPr lang="ro-RO" dirty="0">
              <a:latin typeface="Garamond" panose="02020404030301010803" pitchFamily="18" charset="0"/>
            </a:endParaRPr>
          </a:p>
          <a:p>
            <a:pPr marL="0" indent="0" algn="just">
              <a:buNone/>
            </a:pPr>
            <a:r>
              <a:rPr lang="ro-RO" b="1" dirty="0">
                <a:solidFill>
                  <a:srgbClr val="002060"/>
                </a:solidFill>
                <a:latin typeface="Garamond" panose="02020404030301010803" pitchFamily="18" charset="0"/>
              </a:rPr>
              <a:t>GRUP ȚINTĂ</a:t>
            </a:r>
            <a:r>
              <a:rPr lang="ro-RO" dirty="0">
                <a:solidFill>
                  <a:srgbClr val="002060"/>
                </a:solidFill>
                <a:latin typeface="Garamond" panose="02020404030301010803" pitchFamily="18" charset="0"/>
              </a:rPr>
              <a:t>:</a:t>
            </a:r>
          </a:p>
          <a:p>
            <a:pPr marL="0" indent="0" algn="just">
              <a:buNone/>
            </a:pPr>
            <a:r>
              <a:rPr lang="ro-RO" sz="2100" b="1" dirty="0">
                <a:solidFill>
                  <a:srgbClr val="002060"/>
                </a:solidFill>
                <a:latin typeface="Garamond" panose="02020404030301010803" pitchFamily="18" charset="0"/>
              </a:rPr>
              <a:t>1250</a:t>
            </a:r>
            <a:r>
              <a:rPr lang="ro-RO" sz="2100" dirty="0">
                <a:solidFill>
                  <a:srgbClr val="002060"/>
                </a:solidFill>
                <a:latin typeface="Garamond" panose="02020404030301010803" pitchFamily="18" charset="0"/>
              </a:rPr>
              <a:t> persoane, din care:</a:t>
            </a:r>
          </a:p>
          <a:p>
            <a:pPr marL="0" indent="0" algn="just">
              <a:buNone/>
            </a:pPr>
            <a:r>
              <a:rPr lang="ro-RO" sz="2100" b="1" dirty="0">
                <a:solidFill>
                  <a:srgbClr val="002060"/>
                </a:solidFill>
                <a:latin typeface="Garamond" panose="02020404030301010803" pitchFamily="18" charset="0"/>
              </a:rPr>
              <a:t>889</a:t>
            </a:r>
            <a:r>
              <a:rPr lang="ro-RO" sz="2100" dirty="0">
                <a:solidFill>
                  <a:srgbClr val="002060"/>
                </a:solidFill>
                <a:latin typeface="Garamond" panose="02020404030301010803" pitchFamily="18" charset="0"/>
              </a:rPr>
              <a:t> copii și tineri cu dizabilități și cerințe educaționale specifice, cu vârste cuprinse între 0-24 ani</a:t>
            </a:r>
          </a:p>
          <a:p>
            <a:pPr marL="0" indent="0" algn="just">
              <a:buNone/>
            </a:pPr>
            <a:r>
              <a:rPr lang="ro-RO" sz="2100" b="1" dirty="0">
                <a:solidFill>
                  <a:srgbClr val="002060"/>
                </a:solidFill>
                <a:latin typeface="Garamond" panose="02020404030301010803" pitchFamily="18" charset="0"/>
              </a:rPr>
              <a:t>361</a:t>
            </a:r>
            <a:r>
              <a:rPr lang="ro-RO" sz="2100" dirty="0">
                <a:solidFill>
                  <a:srgbClr val="002060"/>
                </a:solidFill>
                <a:latin typeface="Garamond" panose="02020404030301010803" pitchFamily="18" charset="0"/>
              </a:rPr>
              <a:t> familii vulnerabile sau care includ grupuri  vulnerabile(tineri care nu urmează un program sau formare educațională, tineri de etnie romă</a:t>
            </a:r>
            <a:r>
              <a:rPr lang="ro-RO" dirty="0">
                <a:solidFill>
                  <a:srgbClr val="002060"/>
                </a:solidFill>
                <a:latin typeface="Garamond" panose="02020404030301010803" pitchFamily="18" charset="0"/>
              </a:rPr>
              <a:t>)</a:t>
            </a:r>
          </a:p>
          <a:p>
            <a:pPr marL="0" indent="0" algn="just">
              <a:buNone/>
            </a:pPr>
            <a:endParaRPr lang="en-US" dirty="0">
              <a:solidFill>
                <a:srgbClr val="002060"/>
              </a:solidFill>
            </a:endParaRPr>
          </a:p>
          <a:p>
            <a:pPr marL="0" indent="0">
              <a:buNone/>
            </a:pPr>
            <a:endParaRPr lang="en-US" dirty="0"/>
          </a:p>
        </p:txBody>
      </p:sp>
      <p:sp>
        <p:nvSpPr>
          <p:cNvPr id="5" name="Text Placeholder 4">
            <a:extLst>
              <a:ext uri="{FF2B5EF4-FFF2-40B4-BE49-F238E27FC236}">
                <a16:creationId xmlns:a16="http://schemas.microsoft.com/office/drawing/2014/main" id="{41B7E0FA-A5F3-4833-A547-D00FD675B1B1}"/>
              </a:ext>
            </a:extLst>
          </p:cNvPr>
          <p:cNvSpPr>
            <a:spLocks noGrp="1"/>
          </p:cNvSpPr>
          <p:nvPr>
            <p:ph type="body" sz="quarter" idx="3"/>
          </p:nvPr>
        </p:nvSpPr>
        <p:spPr>
          <a:xfrm>
            <a:off x="6096000" y="922352"/>
            <a:ext cx="4639736" cy="970058"/>
          </a:xfrm>
        </p:spPr>
        <p:txBody>
          <a:bodyPr/>
          <a:lstStyle/>
          <a:p>
            <a:endParaRPr lang="ro-RO" i="1" dirty="0">
              <a:solidFill>
                <a:srgbClr val="002060"/>
              </a:solidFill>
              <a:latin typeface="Garamond" panose="02020404030301010803" pitchFamily="18" charset="0"/>
            </a:endParaRPr>
          </a:p>
          <a:p>
            <a:r>
              <a:rPr lang="ro-RO" b="0" i="1" dirty="0">
                <a:solidFill>
                  <a:srgbClr val="002060"/>
                </a:solidFill>
                <a:latin typeface="Garamond" panose="02020404030301010803" pitchFamily="18" charset="0"/>
              </a:rPr>
              <a:t>...</a:t>
            </a:r>
            <a:r>
              <a:rPr lang="ro-RO" b="0" i="1" cap="none" dirty="0">
                <a:solidFill>
                  <a:srgbClr val="002060"/>
                </a:solidFill>
                <a:latin typeface="Garamond" panose="02020404030301010803" pitchFamily="18" charset="0"/>
              </a:rPr>
              <a:t>Am apelat  la sprijin în comunități, prin</a:t>
            </a:r>
            <a:r>
              <a:rPr lang="ro-RO" sz="2000" b="0" i="1" cap="none" dirty="0">
                <a:solidFill>
                  <a:srgbClr val="002060"/>
                </a:solidFill>
                <a:latin typeface="Garamond" panose="02020404030301010803" pitchFamily="18" charset="0"/>
              </a:rPr>
              <a:t>:</a:t>
            </a:r>
          </a:p>
          <a:p>
            <a:endParaRPr lang="en-US" sz="1800" dirty="0"/>
          </a:p>
        </p:txBody>
      </p:sp>
      <p:sp>
        <p:nvSpPr>
          <p:cNvPr id="6" name="Content Placeholder 5">
            <a:extLst>
              <a:ext uri="{FF2B5EF4-FFF2-40B4-BE49-F238E27FC236}">
                <a16:creationId xmlns:a16="http://schemas.microsoft.com/office/drawing/2014/main" id="{2595FF98-FEE2-4771-9276-2F7F2DFFE3F2}"/>
              </a:ext>
            </a:extLst>
          </p:cNvPr>
          <p:cNvSpPr>
            <a:spLocks noGrp="1"/>
          </p:cNvSpPr>
          <p:nvPr>
            <p:ph sz="quarter" idx="4"/>
          </p:nvPr>
        </p:nvSpPr>
        <p:spPr>
          <a:xfrm>
            <a:off x="6395032" y="2101132"/>
            <a:ext cx="4879596" cy="1773141"/>
          </a:xfrm>
        </p:spPr>
        <p:txBody>
          <a:bodyPr>
            <a:normAutofit fontScale="85000" lnSpcReduction="20000"/>
          </a:bodyPr>
          <a:lstStyle/>
          <a:p>
            <a:pPr marL="0" indent="0">
              <a:buNone/>
            </a:pPr>
            <a:r>
              <a:rPr lang="ro-RO" sz="2400" b="1" dirty="0">
                <a:solidFill>
                  <a:srgbClr val="002060"/>
                </a:solidFill>
                <a:latin typeface="Garamond" panose="02020404030301010803" pitchFamily="18" charset="0"/>
              </a:rPr>
              <a:t>     </a:t>
            </a:r>
            <a:r>
              <a:rPr lang="ro-RO" sz="2100" b="1" dirty="0">
                <a:solidFill>
                  <a:srgbClr val="002060"/>
                </a:solidFill>
                <a:latin typeface="Garamond" panose="02020404030301010803" pitchFamily="18" charset="0"/>
              </a:rPr>
              <a:t>GRUP ȚINTĂ SECUNDAR</a:t>
            </a:r>
            <a:r>
              <a:rPr lang="ro-RO" sz="2000" dirty="0">
                <a:solidFill>
                  <a:srgbClr val="002060"/>
                </a:solidFill>
                <a:latin typeface="Garamond" panose="02020404030301010803" pitchFamily="18" charset="0"/>
              </a:rPr>
              <a:t>: </a:t>
            </a:r>
          </a:p>
          <a:p>
            <a:pPr marL="0" indent="0">
              <a:buNone/>
            </a:pPr>
            <a:r>
              <a:rPr lang="ro-RO" sz="2000" b="1" dirty="0">
                <a:solidFill>
                  <a:srgbClr val="002060"/>
                </a:solidFill>
                <a:latin typeface="Garamond" panose="02020404030301010803" pitchFamily="18" charset="0"/>
              </a:rPr>
              <a:t>100 </a:t>
            </a:r>
            <a:r>
              <a:rPr lang="ro-RO" sz="2000" dirty="0">
                <a:solidFill>
                  <a:srgbClr val="002060"/>
                </a:solidFill>
                <a:latin typeface="Garamond" panose="02020404030301010803" pitchFamily="18" charset="0"/>
              </a:rPr>
              <a:t>profesioniști și voluntari care lucrează cu persoane vulnerabile sau pot interacționa cu aceștia: cadre didactice, polițiști, jandarmi, cadre medicale, </a:t>
            </a:r>
            <a:r>
              <a:rPr lang="en-US" sz="2000" dirty="0" err="1">
                <a:solidFill>
                  <a:srgbClr val="002060"/>
                </a:solidFill>
                <a:latin typeface="Garamond" panose="02020404030301010803" pitchFamily="18" charset="0"/>
              </a:rPr>
              <a:t>persoane</a:t>
            </a:r>
            <a:r>
              <a:rPr lang="en-US" sz="2000" dirty="0">
                <a:solidFill>
                  <a:srgbClr val="002060"/>
                </a:solidFill>
                <a:latin typeface="Garamond" panose="02020404030301010803" pitchFamily="18" charset="0"/>
              </a:rPr>
              <a:t> </a:t>
            </a:r>
            <a:r>
              <a:rPr lang="ro-RO" sz="2000" dirty="0">
                <a:solidFill>
                  <a:srgbClr val="002060"/>
                </a:solidFill>
                <a:latin typeface="Garamond" panose="02020404030301010803" pitchFamily="18" charset="0"/>
              </a:rPr>
              <a:t>vârstnice,etc.</a:t>
            </a:r>
          </a:p>
          <a:p>
            <a:endParaRPr lang="en-US" dirty="0"/>
          </a:p>
        </p:txBody>
      </p:sp>
      <p:sp>
        <p:nvSpPr>
          <p:cNvPr id="3" name="TextBox 2">
            <a:extLst>
              <a:ext uri="{FF2B5EF4-FFF2-40B4-BE49-F238E27FC236}">
                <a16:creationId xmlns:a16="http://schemas.microsoft.com/office/drawing/2014/main" id="{E9CC871F-EE77-411C-AB17-E3642E60FA37}"/>
              </a:ext>
            </a:extLst>
          </p:cNvPr>
          <p:cNvSpPr txBox="1"/>
          <p:nvPr/>
        </p:nvSpPr>
        <p:spPr>
          <a:xfrm>
            <a:off x="1011678" y="4238045"/>
            <a:ext cx="10262950" cy="2739211"/>
          </a:xfrm>
          <a:prstGeom prst="rect">
            <a:avLst/>
          </a:prstGeom>
          <a:noFill/>
        </p:spPr>
        <p:txBody>
          <a:bodyPr wrap="square" rtlCol="0">
            <a:spAutoFit/>
          </a:bodyPr>
          <a:lstStyle/>
          <a:p>
            <a:r>
              <a:rPr lang="ro-RO" sz="2000" dirty="0">
                <a:solidFill>
                  <a:srgbClr val="002060"/>
                </a:solidFill>
                <a:latin typeface="Garamond" panose="02020404030301010803" pitchFamily="18" charset="0"/>
              </a:rPr>
              <a:t>			</a:t>
            </a:r>
            <a:r>
              <a:rPr lang="ro-RO" sz="2400" dirty="0">
                <a:solidFill>
                  <a:srgbClr val="002060"/>
                </a:solidFill>
                <a:latin typeface="Garamond" panose="02020404030301010803" pitchFamily="18" charset="0"/>
              </a:rPr>
              <a:t>              ...</a:t>
            </a:r>
            <a:r>
              <a:rPr lang="ro-RO" sz="2400" i="1" dirty="0">
                <a:solidFill>
                  <a:srgbClr val="002060"/>
                </a:solidFill>
                <a:latin typeface="Garamond" panose="02020404030301010803" pitchFamily="18" charset="0"/>
              </a:rPr>
              <a:t>Și am primit donații de la</a:t>
            </a:r>
            <a:r>
              <a:rPr lang="ro-RO" sz="2000" i="1" dirty="0">
                <a:solidFill>
                  <a:srgbClr val="002060"/>
                </a:solidFill>
                <a:latin typeface="Garamond" panose="02020404030301010803" pitchFamily="18" charset="0"/>
              </a:rPr>
              <a:t>:</a:t>
            </a:r>
          </a:p>
          <a:p>
            <a:endParaRPr lang="ro-RO" sz="2000" i="1" dirty="0">
              <a:solidFill>
                <a:srgbClr val="002060"/>
              </a:solidFill>
              <a:latin typeface="Garamond" panose="02020404030301010803" pitchFamily="18" charset="0"/>
            </a:endParaRPr>
          </a:p>
          <a:p>
            <a:pPr algn="just"/>
            <a:r>
              <a:rPr lang="ro-RO" sz="1800" b="1" i="1" dirty="0">
                <a:solidFill>
                  <a:schemeClr val="accent2">
                    <a:lumMod val="50000"/>
                  </a:schemeClr>
                </a:solidFill>
                <a:effectLst/>
                <a:latin typeface="Garamond" panose="02020404030301010803" pitchFamily="18" charset="0"/>
                <a:ea typeface="Times New Roman" panose="02020603050405020304" pitchFamily="18" charset="0"/>
              </a:rPr>
              <a:t>”Asociația ”Totul este posibil</a:t>
            </a:r>
            <a:r>
              <a:rPr lang="ro-RO" sz="1800" i="1" dirty="0">
                <a:solidFill>
                  <a:schemeClr val="accent2">
                    <a:lumMod val="50000"/>
                  </a:schemeClr>
                </a:solidFill>
                <a:effectLst/>
                <a:latin typeface="Garamond" panose="02020404030301010803" pitchFamily="18" charset="0"/>
                <a:ea typeface="Times New Roman" panose="02020603050405020304" pitchFamily="18" charset="0"/>
              </a:rPr>
              <a:t>” </a:t>
            </a:r>
            <a:r>
              <a:rPr lang="ro-RO" sz="1800" dirty="0">
                <a:solidFill>
                  <a:schemeClr val="accent2">
                    <a:lumMod val="50000"/>
                  </a:schemeClr>
                </a:solidFill>
                <a:effectLst/>
                <a:latin typeface="Garamond" panose="02020404030301010803" pitchFamily="18" charset="0"/>
                <a:ea typeface="Times New Roman" panose="02020603050405020304" pitchFamily="18" charset="0"/>
              </a:rPr>
              <a:t>Târgoviște (alimente, rechizite, obiecte de îmbrăcăminte), ”</a:t>
            </a:r>
            <a:r>
              <a:rPr lang="ro-RO" sz="1800" b="1" i="1" dirty="0">
                <a:solidFill>
                  <a:schemeClr val="accent2">
                    <a:lumMod val="50000"/>
                  </a:schemeClr>
                </a:solidFill>
                <a:effectLst/>
                <a:latin typeface="Garamond" panose="02020404030301010803" pitchFamily="18" charset="0"/>
                <a:ea typeface="Times New Roman" panose="02020603050405020304" pitchFamily="18" charset="0"/>
              </a:rPr>
              <a:t>Asociația Special Ideas</a:t>
            </a:r>
            <a:r>
              <a:rPr lang="ro-RO" sz="1800" dirty="0">
                <a:solidFill>
                  <a:schemeClr val="accent2">
                    <a:lumMod val="50000"/>
                  </a:schemeClr>
                </a:solidFill>
                <a:effectLst/>
                <a:latin typeface="Garamond" panose="02020404030301010803" pitchFamily="18" charset="0"/>
                <a:ea typeface="Times New Roman" panose="02020603050405020304" pitchFamily="18" charset="0"/>
              </a:rPr>
              <a:t>” Comănești (alimente și materiale didactice), ”</a:t>
            </a:r>
            <a:r>
              <a:rPr lang="ro-RO" sz="1800" b="1" i="1" dirty="0">
                <a:solidFill>
                  <a:schemeClr val="accent2">
                    <a:lumMod val="50000"/>
                  </a:schemeClr>
                </a:solidFill>
                <a:effectLst/>
                <a:latin typeface="Garamond" panose="02020404030301010803" pitchFamily="18" charset="0"/>
                <a:ea typeface="Times New Roman" panose="02020603050405020304" pitchFamily="18" charset="0"/>
              </a:rPr>
              <a:t>Asociația șoferi cu suflet</a:t>
            </a:r>
            <a:r>
              <a:rPr lang="ro-RO" sz="1800" dirty="0">
                <a:solidFill>
                  <a:schemeClr val="accent2">
                    <a:lumMod val="50000"/>
                  </a:schemeClr>
                </a:solidFill>
                <a:effectLst/>
                <a:latin typeface="Garamond" panose="02020404030301010803" pitchFamily="18" charset="0"/>
                <a:ea typeface="Times New Roman" panose="02020603050405020304" pitchFamily="18" charset="0"/>
              </a:rPr>
              <a:t>”, </a:t>
            </a:r>
            <a:r>
              <a:rPr lang="ro-RO" sz="1800" b="1" i="1" dirty="0">
                <a:solidFill>
                  <a:schemeClr val="accent2">
                    <a:lumMod val="50000"/>
                  </a:schemeClr>
                </a:solidFill>
                <a:effectLst/>
                <a:latin typeface="Garamond" panose="02020404030301010803" pitchFamily="18" charset="0"/>
                <a:ea typeface="Times New Roman" panose="02020603050405020304" pitchFamily="18" charset="0"/>
              </a:rPr>
              <a:t>Asociația Magic Home</a:t>
            </a:r>
            <a:r>
              <a:rPr lang="ro-RO" sz="1800" b="1" dirty="0">
                <a:solidFill>
                  <a:schemeClr val="accent2">
                    <a:lumMod val="50000"/>
                  </a:schemeClr>
                </a:solidFill>
                <a:effectLst/>
                <a:latin typeface="Garamond" panose="02020404030301010803" pitchFamily="18" charset="0"/>
                <a:ea typeface="Times New Roman" panose="02020603050405020304" pitchFamily="18" charset="0"/>
              </a:rPr>
              <a:t> </a:t>
            </a:r>
            <a:r>
              <a:rPr lang="ro-RO" sz="1800" dirty="0">
                <a:solidFill>
                  <a:schemeClr val="accent2">
                    <a:lumMod val="50000"/>
                  </a:schemeClr>
                </a:solidFill>
                <a:effectLst/>
                <a:latin typeface="Garamond" panose="02020404030301010803" pitchFamily="18" charset="0"/>
                <a:ea typeface="Times New Roman" panose="02020603050405020304" pitchFamily="18" charset="0"/>
              </a:rPr>
              <a:t>(ajutor în rezolvarea unui caz medical, copil diagnosticat cu glaucom ocular), </a:t>
            </a:r>
            <a:r>
              <a:rPr lang="ro-RO" sz="1800" b="1" i="1" dirty="0">
                <a:solidFill>
                  <a:schemeClr val="accent2">
                    <a:lumMod val="50000"/>
                  </a:schemeClr>
                </a:solidFill>
                <a:effectLst/>
                <a:latin typeface="Garamond" panose="02020404030301010803" pitchFamily="18" charset="0"/>
                <a:ea typeface="Times New Roman" panose="02020603050405020304" pitchFamily="18" charset="0"/>
              </a:rPr>
              <a:t>Asociația ”Dă-mi mâna prietene</a:t>
            </a:r>
            <a:r>
              <a:rPr lang="ro-RO" sz="1800" i="1" dirty="0">
                <a:solidFill>
                  <a:schemeClr val="accent2">
                    <a:lumMod val="50000"/>
                  </a:schemeClr>
                </a:solidFill>
                <a:effectLst/>
                <a:latin typeface="Garamond" panose="02020404030301010803" pitchFamily="18" charset="0"/>
                <a:ea typeface="Times New Roman" panose="02020603050405020304" pitchFamily="18" charset="0"/>
              </a:rPr>
              <a:t>” </a:t>
            </a:r>
            <a:r>
              <a:rPr lang="ro-RO" sz="1800" dirty="0">
                <a:solidFill>
                  <a:schemeClr val="accent2">
                    <a:lumMod val="50000"/>
                  </a:schemeClr>
                </a:solidFill>
                <a:effectLst/>
                <a:latin typeface="Garamond" panose="02020404030301010803" pitchFamily="18" charset="0"/>
                <a:ea typeface="Times New Roman" panose="02020603050405020304" pitchFamily="18" charset="0"/>
              </a:rPr>
              <a:t>(donarea a 2 cărucioare destinate unor persoane cu dizabilități motorii), </a:t>
            </a:r>
            <a:r>
              <a:rPr lang="ro-RO" sz="1800" b="1" i="1" dirty="0">
                <a:solidFill>
                  <a:schemeClr val="accent2">
                    <a:lumMod val="50000"/>
                  </a:schemeClr>
                </a:solidFill>
                <a:effectLst/>
                <a:latin typeface="Garamond" panose="02020404030301010803" pitchFamily="18" charset="0"/>
                <a:ea typeface="Times New Roman" panose="02020603050405020304" pitchFamily="18" charset="0"/>
              </a:rPr>
              <a:t>Asociația Militarilor veterani și veteranilor cu dizabilități Sf. Mare Mucenic Dimitrie Izvorâtorul de Mir</a:t>
            </a:r>
            <a:r>
              <a:rPr lang="ro-RO" sz="1800" b="1" dirty="0">
                <a:solidFill>
                  <a:schemeClr val="accent2">
                    <a:lumMod val="50000"/>
                  </a:schemeClr>
                </a:solidFill>
                <a:effectLst/>
                <a:latin typeface="Garamond" panose="02020404030301010803" pitchFamily="18" charset="0"/>
                <a:ea typeface="Times New Roman" panose="02020603050405020304" pitchFamily="18" charset="0"/>
              </a:rPr>
              <a:t>” </a:t>
            </a:r>
            <a:r>
              <a:rPr lang="ro-RO" sz="1800" dirty="0">
                <a:solidFill>
                  <a:schemeClr val="accent2">
                    <a:lumMod val="50000"/>
                  </a:schemeClr>
                </a:solidFill>
                <a:effectLst/>
                <a:latin typeface="Garamond" panose="02020404030301010803" pitchFamily="18" charset="0"/>
                <a:ea typeface="Times New Roman" panose="02020603050405020304" pitchFamily="18" charset="0"/>
              </a:rPr>
              <a:t>(obiecte de îmbrăcăminte și încălțăminte).</a:t>
            </a:r>
            <a:endParaRPr lang="en-US" sz="1800" dirty="0">
              <a:solidFill>
                <a:schemeClr val="accent2">
                  <a:lumMod val="50000"/>
                </a:schemeClr>
              </a:solidFill>
              <a:effectLst/>
              <a:latin typeface="Garamond" panose="02020404030301010803" pitchFamily="18" charset="0"/>
              <a:ea typeface="Times New Roman" panose="02020603050405020304" pitchFamily="18" charset="0"/>
            </a:endParaRPr>
          </a:p>
          <a:p>
            <a:endParaRPr lang="en-US" sz="2000" i="1" dirty="0">
              <a:solidFill>
                <a:srgbClr val="002060"/>
              </a:solidFill>
              <a:latin typeface="Garamond" panose="02020404030301010803" pitchFamily="18" charset="0"/>
            </a:endParaRPr>
          </a:p>
        </p:txBody>
      </p:sp>
      <p:pic>
        <p:nvPicPr>
          <p:cNvPr id="9" name="Graphic 8" descr="Universal access with solid fill">
            <a:extLst>
              <a:ext uri="{FF2B5EF4-FFF2-40B4-BE49-F238E27FC236}">
                <a16:creationId xmlns:a16="http://schemas.microsoft.com/office/drawing/2014/main" id="{207FF0AC-DBF4-43D5-BF91-7F53206FE0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56806" y="1892410"/>
            <a:ext cx="914400" cy="914400"/>
          </a:xfrm>
          <a:prstGeom prst="rect">
            <a:avLst/>
          </a:prstGeom>
        </p:spPr>
      </p:pic>
    </p:spTree>
    <p:extLst>
      <p:ext uri="{BB962C8B-B14F-4D97-AF65-F5344CB8AC3E}">
        <p14:creationId xmlns:p14="http://schemas.microsoft.com/office/powerpoint/2010/main" val="1056707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E09A200-4838-4284-BD1E-19701CABB5FE}"/>
              </a:ext>
            </a:extLst>
          </p:cNvPr>
          <p:cNvSpPr>
            <a:spLocks noGrp="1"/>
          </p:cNvSpPr>
          <p:nvPr>
            <p:ph type="title"/>
          </p:nvPr>
        </p:nvSpPr>
        <p:spPr>
          <a:xfrm>
            <a:off x="286247" y="1885125"/>
            <a:ext cx="3991555" cy="2093975"/>
          </a:xfrm>
        </p:spPr>
        <p:txBody>
          <a:bodyPr>
            <a:normAutofit/>
          </a:bodyPr>
          <a:lstStyle/>
          <a:p>
            <a:r>
              <a:rPr lang="ro-RO" sz="2400" dirty="0">
                <a:latin typeface="Garamond" panose="02020404030301010803" pitchFamily="18" charset="0"/>
              </a:rPr>
              <a:t>STRATEGIA DE IMPLEMENTARE</a:t>
            </a:r>
            <a:br>
              <a:rPr lang="ro-RO" sz="2400" dirty="0">
                <a:latin typeface="Garamond" panose="02020404030301010803" pitchFamily="18" charset="0"/>
              </a:rPr>
            </a:br>
            <a:r>
              <a:rPr lang="ro-RO" sz="2400" dirty="0">
                <a:latin typeface="Garamond" panose="02020404030301010803" pitchFamily="18" charset="0"/>
              </a:rPr>
              <a:t>(ÎN CENTRELE COMUNITARE)</a:t>
            </a:r>
            <a:endParaRPr lang="en-IN" sz="2400" dirty="0">
              <a:latin typeface="Garamond" panose="02020404030301010803" pitchFamily="18" charset="0"/>
            </a:endParaRPr>
          </a:p>
        </p:txBody>
      </p:sp>
      <p:pic>
        <p:nvPicPr>
          <p:cNvPr id="20" name="Content Placeholder 19" descr="Business Growth with solid fill">
            <a:extLst>
              <a:ext uri="{FF2B5EF4-FFF2-40B4-BE49-F238E27FC236}">
                <a16:creationId xmlns:a16="http://schemas.microsoft.com/office/drawing/2014/main" id="{7E72A4C0-D667-484A-BFBB-77BDFC53EDD8}"/>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7659" y="1193362"/>
            <a:ext cx="1168841" cy="914400"/>
          </a:xfrm>
        </p:spPr>
      </p:pic>
      <p:sp>
        <p:nvSpPr>
          <p:cNvPr id="23" name="TextBox 22">
            <a:extLst>
              <a:ext uri="{FF2B5EF4-FFF2-40B4-BE49-F238E27FC236}">
                <a16:creationId xmlns:a16="http://schemas.microsoft.com/office/drawing/2014/main" id="{81374296-F37C-4E5A-BFE3-D1B6C3C62563}"/>
              </a:ext>
            </a:extLst>
          </p:cNvPr>
          <p:cNvSpPr txBox="1"/>
          <p:nvPr/>
        </p:nvSpPr>
        <p:spPr>
          <a:xfrm>
            <a:off x="6011187" y="1001865"/>
            <a:ext cx="6106602" cy="769441"/>
          </a:xfrm>
          <a:prstGeom prst="rect">
            <a:avLst/>
          </a:prstGeom>
          <a:noFill/>
        </p:spPr>
        <p:txBody>
          <a:bodyPr wrap="square">
            <a:spAutoFit/>
          </a:bodyPr>
          <a:lstStyle/>
          <a:p>
            <a:r>
              <a:rPr lang="ro-RO" sz="2400" i="1" dirty="0">
                <a:solidFill>
                  <a:srgbClr val="002060"/>
                </a:solidFill>
                <a:effectLst/>
                <a:latin typeface="Garamond" panose="02020404030301010803" pitchFamily="18" charset="0"/>
                <a:ea typeface="Times New Roman" panose="02020603050405020304" pitchFamily="18" charset="0"/>
              </a:rPr>
              <a:t>Am înființat </a:t>
            </a:r>
            <a:r>
              <a:rPr lang="ro-RO" sz="2400" b="1" i="1" dirty="0">
                <a:solidFill>
                  <a:srgbClr val="002060"/>
                </a:solidFill>
                <a:effectLst/>
                <a:latin typeface="Garamond" panose="02020404030301010803" pitchFamily="18" charset="0"/>
                <a:ea typeface="Times New Roman" panose="02020603050405020304" pitchFamily="18" charset="0"/>
              </a:rPr>
              <a:t>11</a:t>
            </a:r>
            <a:r>
              <a:rPr lang="ro-RO" sz="2400" i="1" dirty="0">
                <a:solidFill>
                  <a:srgbClr val="002060"/>
                </a:solidFill>
                <a:effectLst/>
                <a:latin typeface="Garamond" panose="02020404030301010803" pitchFamily="18" charset="0"/>
                <a:ea typeface="Times New Roman" panose="02020603050405020304" pitchFamily="18" charset="0"/>
              </a:rPr>
              <a:t> centre comunitare: </a:t>
            </a:r>
            <a:r>
              <a:rPr lang="ro-RO" sz="2400" b="1" i="1" dirty="0">
                <a:solidFill>
                  <a:srgbClr val="002060"/>
                </a:solidFill>
                <a:effectLst/>
                <a:latin typeface="Garamond" panose="02020404030301010803" pitchFamily="18" charset="0"/>
                <a:ea typeface="Times New Roman" panose="02020603050405020304" pitchFamily="18" charset="0"/>
              </a:rPr>
              <a:t>9</a:t>
            </a:r>
            <a:r>
              <a:rPr lang="ro-RO" sz="2400" i="1" dirty="0">
                <a:solidFill>
                  <a:srgbClr val="002060"/>
                </a:solidFill>
                <a:effectLst/>
                <a:latin typeface="Garamond" panose="02020404030301010803" pitchFamily="18" charset="0"/>
                <a:ea typeface="Times New Roman" panose="02020603050405020304" pitchFamily="18" charset="0"/>
              </a:rPr>
              <a:t> în județul Bacău</a:t>
            </a:r>
          </a:p>
          <a:p>
            <a:endParaRPr lang="en-US" sz="2000" dirty="0">
              <a:solidFill>
                <a:srgbClr val="002060"/>
              </a:solidFill>
              <a:latin typeface="Garamond" panose="02020404030301010803" pitchFamily="18" charset="0"/>
            </a:endParaRPr>
          </a:p>
        </p:txBody>
      </p:sp>
      <p:sp>
        <p:nvSpPr>
          <p:cNvPr id="26" name="TextBox 25">
            <a:extLst>
              <a:ext uri="{FF2B5EF4-FFF2-40B4-BE49-F238E27FC236}">
                <a16:creationId xmlns:a16="http://schemas.microsoft.com/office/drawing/2014/main" id="{1999A63C-F354-4424-BC9B-4CDDD673CC99}"/>
              </a:ext>
            </a:extLst>
          </p:cNvPr>
          <p:cNvSpPr txBox="1"/>
          <p:nvPr/>
        </p:nvSpPr>
        <p:spPr>
          <a:xfrm>
            <a:off x="6591631" y="2631882"/>
            <a:ext cx="4929809" cy="369332"/>
          </a:xfrm>
          <a:prstGeom prst="rect">
            <a:avLst/>
          </a:prstGeom>
          <a:noFill/>
        </p:spPr>
        <p:txBody>
          <a:bodyPr wrap="square" rtlCol="0">
            <a:spAutoFit/>
          </a:bodyPr>
          <a:lstStyle/>
          <a:p>
            <a:endParaRPr lang="en-US" dirty="0"/>
          </a:p>
        </p:txBody>
      </p:sp>
      <p:graphicFrame>
        <p:nvGraphicFramePr>
          <p:cNvPr id="28" name="Table 27">
            <a:extLst>
              <a:ext uri="{FF2B5EF4-FFF2-40B4-BE49-F238E27FC236}">
                <a16:creationId xmlns:a16="http://schemas.microsoft.com/office/drawing/2014/main" id="{74B18357-FF7F-4967-8AF4-B4E26CA00589}"/>
              </a:ext>
            </a:extLst>
          </p:cNvPr>
          <p:cNvGraphicFramePr>
            <a:graphicFrameLocks noGrp="1"/>
          </p:cNvGraphicFramePr>
          <p:nvPr>
            <p:extLst>
              <p:ext uri="{D42A27DB-BD31-4B8C-83A1-F6EECF244321}">
                <p14:modId xmlns:p14="http://schemas.microsoft.com/office/powerpoint/2010/main" val="3338296855"/>
              </p:ext>
            </p:extLst>
          </p:nvPr>
        </p:nvGraphicFramePr>
        <p:xfrm>
          <a:off x="4627659" y="2003729"/>
          <a:ext cx="7490130" cy="3795445"/>
        </p:xfrm>
        <a:graphic>
          <a:graphicData uri="http://schemas.openxmlformats.org/drawingml/2006/table">
            <a:tbl>
              <a:tblPr firstRow="1" firstCol="1" bandRow="1">
                <a:tableStyleId>{5C22544A-7EE6-4342-B048-85BDC9FD1C3A}</a:tableStyleId>
              </a:tblPr>
              <a:tblGrid>
                <a:gridCol w="2722039">
                  <a:extLst>
                    <a:ext uri="{9D8B030D-6E8A-4147-A177-3AD203B41FA5}">
                      <a16:colId xmlns:a16="http://schemas.microsoft.com/office/drawing/2014/main" val="1408817717"/>
                    </a:ext>
                  </a:extLst>
                </a:gridCol>
                <a:gridCol w="4768091">
                  <a:extLst>
                    <a:ext uri="{9D8B030D-6E8A-4147-A177-3AD203B41FA5}">
                      <a16:colId xmlns:a16="http://schemas.microsoft.com/office/drawing/2014/main" val="1698466506"/>
                    </a:ext>
                  </a:extLst>
                </a:gridCol>
              </a:tblGrid>
              <a:tr h="254049">
                <a:tc gridSpan="2">
                  <a:txBody>
                    <a:bodyPr/>
                    <a:lstStyle/>
                    <a:p>
                      <a:pPr marL="0" marR="0" algn="ctr">
                        <a:lnSpc>
                          <a:spcPct val="115000"/>
                        </a:lnSpc>
                        <a:spcBef>
                          <a:spcPts val="0"/>
                        </a:spcBef>
                        <a:spcAft>
                          <a:spcPts val="1000"/>
                        </a:spcAft>
                      </a:pPr>
                      <a:r>
                        <a:rPr lang="ro-RO" sz="1800" i="1" dirty="0">
                          <a:effectLst/>
                          <a:latin typeface="Garamond" panose="02020404030301010803" pitchFamily="18" charset="0"/>
                        </a:rPr>
                        <a:t>Județul BACĂU</a:t>
                      </a:r>
                      <a:endParaRPr lang="en-US" sz="1800" i="1"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798050960"/>
                  </a:ext>
                </a:extLst>
              </a:tr>
              <a:tr h="254049">
                <a:tc>
                  <a:txBody>
                    <a:bodyPr/>
                    <a:lstStyle/>
                    <a:p>
                      <a:pPr marL="0" marR="0" algn="just">
                        <a:lnSpc>
                          <a:spcPct val="115000"/>
                        </a:lnSpc>
                        <a:spcBef>
                          <a:spcPts val="0"/>
                        </a:spcBef>
                        <a:spcAft>
                          <a:spcPts val="1000"/>
                        </a:spcAft>
                      </a:pPr>
                      <a:r>
                        <a:rPr lang="ro-RO" sz="1600" i="1" dirty="0">
                          <a:effectLst/>
                        </a:rPr>
                        <a:t>Centru</a:t>
                      </a:r>
                      <a:endParaRPr lang="en-US" sz="1600" i="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ro-RO" sz="1600" i="1" dirty="0">
                          <a:effectLst/>
                          <a:latin typeface="Garamond" panose="02020404030301010803" pitchFamily="18" charset="0"/>
                        </a:rPr>
                        <a:t>Comunități arondate</a:t>
                      </a:r>
                      <a:endParaRPr lang="en-US" sz="1600" i="1"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33506865"/>
                  </a:ext>
                </a:extLst>
              </a:tr>
              <a:tr h="395269">
                <a:tc>
                  <a:txBody>
                    <a:bodyPr/>
                    <a:lstStyle/>
                    <a:p>
                      <a:pPr marL="0" marR="0" algn="just">
                        <a:lnSpc>
                          <a:spcPct val="115000"/>
                        </a:lnSpc>
                        <a:spcBef>
                          <a:spcPts val="0"/>
                        </a:spcBef>
                        <a:spcAft>
                          <a:spcPts val="1000"/>
                        </a:spcAft>
                      </a:pPr>
                      <a:r>
                        <a:rPr lang="ro-RO" sz="1600" b="1" i="0" dirty="0">
                          <a:effectLst/>
                        </a:rPr>
                        <a:t>Palanca</a:t>
                      </a:r>
                      <a:endParaRPr lang="en-US" sz="1600" b="1" i="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ro-RO" sz="1600" dirty="0">
                          <a:effectLst/>
                          <a:latin typeface="Garamond" panose="02020404030301010803" pitchFamily="18" charset="0"/>
                        </a:rPr>
                        <a:t>Palanca, Brusturoasa, Agăș, Ghimeș Făget, Asau</a:t>
                      </a:r>
                      <a:endParaRPr lang="en-US" sz="16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72206476"/>
                  </a:ext>
                </a:extLst>
              </a:tr>
              <a:tr h="393526">
                <a:tc>
                  <a:txBody>
                    <a:bodyPr/>
                    <a:lstStyle/>
                    <a:p>
                      <a:pPr marL="0" marR="0" algn="just">
                        <a:lnSpc>
                          <a:spcPct val="115000"/>
                        </a:lnSpc>
                        <a:spcBef>
                          <a:spcPts val="0"/>
                        </a:spcBef>
                        <a:spcAft>
                          <a:spcPts val="1000"/>
                        </a:spcAft>
                      </a:pPr>
                      <a:r>
                        <a:rPr lang="ro-RO" sz="1600" dirty="0">
                          <a:effectLst/>
                        </a:rPr>
                        <a:t>Mănăstirea Cașin</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ro-RO" sz="1600" dirty="0">
                          <a:effectLst/>
                          <a:latin typeface="Garamond" panose="02020404030301010803" pitchFamily="18" charset="0"/>
                        </a:rPr>
                        <a:t>Mănăstirea Cașin, Cașin, Tg. Trotuș, Pîrgărești</a:t>
                      </a:r>
                      <a:endParaRPr lang="en-US" sz="16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78884691"/>
                  </a:ext>
                </a:extLst>
              </a:tr>
              <a:tr h="254049">
                <a:tc>
                  <a:txBody>
                    <a:bodyPr/>
                    <a:lstStyle/>
                    <a:p>
                      <a:pPr marL="0" marR="0" algn="just">
                        <a:lnSpc>
                          <a:spcPct val="115000"/>
                        </a:lnSpc>
                        <a:spcBef>
                          <a:spcPts val="0"/>
                        </a:spcBef>
                        <a:spcAft>
                          <a:spcPts val="1000"/>
                        </a:spcAft>
                      </a:pPr>
                      <a:r>
                        <a:rPr lang="ro-RO" sz="1600" dirty="0">
                          <a:effectLst/>
                        </a:rPr>
                        <a:t>Ștefan cel Mare</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ro-RO" sz="1600" dirty="0">
                          <a:effectLst/>
                          <a:latin typeface="Garamond" panose="02020404030301010803" pitchFamily="18" charset="0"/>
                        </a:rPr>
                        <a:t>Ștefan cel Mare, Bucium, Coțofănești</a:t>
                      </a:r>
                      <a:endParaRPr lang="en-US" sz="16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03807470"/>
                  </a:ext>
                </a:extLst>
              </a:tr>
              <a:tr h="256363">
                <a:tc>
                  <a:txBody>
                    <a:bodyPr/>
                    <a:lstStyle/>
                    <a:p>
                      <a:pPr marL="0" marR="0" algn="just">
                        <a:lnSpc>
                          <a:spcPct val="115000"/>
                        </a:lnSpc>
                        <a:spcBef>
                          <a:spcPts val="0"/>
                        </a:spcBef>
                        <a:spcAft>
                          <a:spcPts val="1000"/>
                        </a:spcAft>
                      </a:pPr>
                      <a:r>
                        <a:rPr lang="ro-RO" sz="1600" dirty="0">
                          <a:effectLst/>
                        </a:rPr>
                        <a:t>Valea Seacă</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ro-RO" sz="1600" dirty="0">
                          <a:effectLst/>
                          <a:latin typeface="Garamond" panose="02020404030301010803" pitchFamily="18" charset="0"/>
                        </a:rPr>
                        <a:t>Valea Seacă, Parava, Orbeni, Sascut</a:t>
                      </a:r>
                      <a:endParaRPr lang="en-US" sz="16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2388016"/>
                  </a:ext>
                </a:extLst>
              </a:tr>
              <a:tr h="525271">
                <a:tc>
                  <a:txBody>
                    <a:bodyPr/>
                    <a:lstStyle/>
                    <a:p>
                      <a:pPr marL="0" marR="0" algn="just">
                        <a:lnSpc>
                          <a:spcPct val="115000"/>
                        </a:lnSpc>
                        <a:spcBef>
                          <a:spcPts val="0"/>
                        </a:spcBef>
                        <a:spcAft>
                          <a:spcPts val="1000"/>
                        </a:spcAft>
                      </a:pPr>
                      <a:r>
                        <a:rPr lang="ro-RO" sz="1600" dirty="0">
                          <a:effectLst/>
                        </a:rPr>
                        <a:t>Faraoani</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ro-RO" sz="1600" dirty="0">
                          <a:effectLst/>
                          <a:latin typeface="Garamond" panose="02020404030301010803" pitchFamily="18" charset="0"/>
                        </a:rPr>
                        <a:t>Faraoani, Cleja, Răcăciuni, Gioseni, Nicolae Bălcescu, Luizi Călugara</a:t>
                      </a:r>
                      <a:endParaRPr lang="en-US" sz="16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63448210"/>
                  </a:ext>
                </a:extLst>
              </a:tr>
              <a:tr h="393526">
                <a:tc>
                  <a:txBody>
                    <a:bodyPr/>
                    <a:lstStyle/>
                    <a:p>
                      <a:pPr marL="0" marR="0" algn="just">
                        <a:lnSpc>
                          <a:spcPct val="115000"/>
                        </a:lnSpc>
                        <a:spcBef>
                          <a:spcPts val="0"/>
                        </a:spcBef>
                        <a:spcAft>
                          <a:spcPts val="1000"/>
                        </a:spcAft>
                      </a:pPr>
                      <a:r>
                        <a:rPr lang="ro-RO" sz="1600" dirty="0">
                          <a:effectLst/>
                        </a:rPr>
                        <a:t>Berești Bistrița</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ro-RO" sz="1600" dirty="0">
                          <a:effectLst/>
                          <a:latin typeface="Garamond" panose="02020404030301010803" pitchFamily="18" charset="0"/>
                        </a:rPr>
                        <a:t>Berești Bistrița, Filipești, Itești, Saucești, Prăjești</a:t>
                      </a:r>
                      <a:endParaRPr lang="en-US" sz="16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41802760"/>
                  </a:ext>
                </a:extLst>
              </a:tr>
              <a:tr h="254049">
                <a:tc>
                  <a:txBody>
                    <a:bodyPr/>
                    <a:lstStyle/>
                    <a:p>
                      <a:pPr marL="0" marR="0" algn="just">
                        <a:lnSpc>
                          <a:spcPct val="115000"/>
                        </a:lnSpc>
                        <a:spcBef>
                          <a:spcPts val="0"/>
                        </a:spcBef>
                        <a:spcAft>
                          <a:spcPts val="1000"/>
                        </a:spcAft>
                      </a:pPr>
                      <a:r>
                        <a:rPr lang="ro-RO" sz="1600">
                          <a:effectLst/>
                        </a:rPr>
                        <a:t>Plopana</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ro-RO" sz="1600" dirty="0">
                          <a:effectLst/>
                          <a:latin typeface="Garamond" panose="02020404030301010803" pitchFamily="18" charset="0"/>
                        </a:rPr>
                        <a:t>Plopana, Roșiori, Odobești, Secuieni</a:t>
                      </a:r>
                      <a:endParaRPr lang="en-US" sz="16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10709618"/>
                  </a:ext>
                </a:extLst>
              </a:tr>
              <a:tr h="260956">
                <a:tc>
                  <a:txBody>
                    <a:bodyPr/>
                    <a:lstStyle/>
                    <a:p>
                      <a:pPr marL="0" marR="0" algn="just">
                        <a:lnSpc>
                          <a:spcPct val="115000"/>
                        </a:lnSpc>
                        <a:spcBef>
                          <a:spcPts val="0"/>
                        </a:spcBef>
                        <a:spcAft>
                          <a:spcPts val="1000"/>
                        </a:spcAft>
                      </a:pPr>
                      <a:r>
                        <a:rPr lang="ro-RO" sz="1600">
                          <a:effectLst/>
                        </a:rPr>
                        <a:t>Filipeni</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ro-RO" sz="1600" dirty="0">
                          <a:effectLst/>
                          <a:latin typeface="Garamond" panose="02020404030301010803" pitchFamily="18" charset="0"/>
                        </a:rPr>
                        <a:t>Filipeni, Izvoru Berheciului, Oncești, Parincea</a:t>
                      </a:r>
                      <a:endParaRPr lang="en-US" sz="16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18651000"/>
                  </a:ext>
                </a:extLst>
              </a:tr>
              <a:tr h="440344">
                <a:tc>
                  <a:txBody>
                    <a:bodyPr/>
                    <a:lstStyle/>
                    <a:p>
                      <a:pPr marL="0" marR="0" algn="just">
                        <a:lnSpc>
                          <a:spcPct val="115000"/>
                        </a:lnSpc>
                        <a:spcBef>
                          <a:spcPts val="0"/>
                        </a:spcBef>
                        <a:spcAft>
                          <a:spcPts val="1000"/>
                        </a:spcAft>
                      </a:pPr>
                      <a:r>
                        <a:rPr lang="ro-RO" sz="1600" dirty="0">
                          <a:effectLst/>
                        </a:rPr>
                        <a:t>Podu Turcului</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ro-RO" sz="1600" dirty="0">
                          <a:effectLst/>
                          <a:latin typeface="Garamond" panose="02020404030301010803" pitchFamily="18" charset="0"/>
                        </a:rPr>
                        <a:t>Podu Turcului, Glăvănești, Tătărăști, Huruiești, Gaiceana</a:t>
                      </a:r>
                      <a:endParaRPr lang="en-US" sz="16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8384946"/>
                  </a:ext>
                </a:extLst>
              </a:tr>
            </a:tbl>
          </a:graphicData>
        </a:graphic>
      </p:graphicFrame>
    </p:spTree>
    <p:extLst>
      <p:ext uri="{BB962C8B-B14F-4D97-AF65-F5344CB8AC3E}">
        <p14:creationId xmlns:p14="http://schemas.microsoft.com/office/powerpoint/2010/main" val="796331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p:nvPr>
        </p:nvSpPr>
        <p:spPr>
          <a:xfrm>
            <a:off x="535021" y="1885125"/>
            <a:ext cx="3784059" cy="2093975"/>
          </a:xfrm>
        </p:spPr>
        <p:txBody>
          <a:bodyPr vert="horz" lIns="91440" tIns="45720" rIns="91440" bIns="45720" rtlCol="0" anchor="b">
            <a:normAutofit/>
          </a:bodyPr>
          <a:lstStyle/>
          <a:p>
            <a:r>
              <a:rPr lang="ro-RO" sz="2200" dirty="0">
                <a:latin typeface="Garamond" panose="02020404030301010803" pitchFamily="18" charset="0"/>
              </a:rPr>
              <a:t>STRATEGIA DE IMPLEMENTARE</a:t>
            </a:r>
            <a:br>
              <a:rPr lang="ro-RO" sz="2200" dirty="0">
                <a:latin typeface="Garamond" panose="02020404030301010803" pitchFamily="18" charset="0"/>
              </a:rPr>
            </a:br>
            <a:r>
              <a:rPr lang="ro-RO" sz="2200" dirty="0">
                <a:latin typeface="Garamond" panose="02020404030301010803" pitchFamily="18" charset="0"/>
              </a:rPr>
              <a:t>(ÎN </a:t>
            </a:r>
            <a:r>
              <a:rPr lang="ro-RO" sz="2400" dirty="0">
                <a:latin typeface="Garamond" panose="02020404030301010803" pitchFamily="18" charset="0"/>
              </a:rPr>
              <a:t>CENTRELE</a:t>
            </a:r>
            <a:r>
              <a:rPr lang="ro-RO" sz="2200" dirty="0">
                <a:latin typeface="Garamond" panose="02020404030301010803" pitchFamily="18" charset="0"/>
              </a:rPr>
              <a:t> </a:t>
            </a:r>
            <a:r>
              <a:rPr lang="ro-RO" sz="2400" dirty="0">
                <a:latin typeface="Garamond" panose="02020404030301010803" pitchFamily="18" charset="0"/>
              </a:rPr>
              <a:t>COMUNITARE</a:t>
            </a:r>
            <a:r>
              <a:rPr lang="ro-RO" sz="2200" dirty="0">
                <a:latin typeface="Garamond" panose="02020404030301010803" pitchFamily="18" charset="0"/>
              </a:rPr>
              <a:t>)</a:t>
            </a:r>
            <a:br>
              <a:rPr lang="ro-RO" sz="2200" dirty="0">
                <a:latin typeface="Garamond" panose="02020404030301010803" pitchFamily="18" charset="0"/>
              </a:rPr>
            </a:br>
            <a:r>
              <a:rPr lang="ro-RO" sz="2200" dirty="0">
                <a:latin typeface="Garamond" panose="02020404030301010803" pitchFamily="18" charset="0"/>
              </a:rPr>
              <a:t>         </a:t>
            </a:r>
            <a:endParaRPr lang="en-US" sz="4800" i="1" dirty="0">
              <a:solidFill>
                <a:schemeClr val="tx1">
                  <a:lumMod val="75000"/>
                  <a:lumOff val="25000"/>
                </a:schemeClr>
              </a:solidFill>
            </a:endParaRPr>
          </a:p>
        </p:txBody>
      </p:sp>
      <p:sp>
        <p:nvSpPr>
          <p:cNvPr id="7" name="Content Placeholder 6">
            <a:extLst>
              <a:ext uri="{FF2B5EF4-FFF2-40B4-BE49-F238E27FC236}">
                <a16:creationId xmlns:a16="http://schemas.microsoft.com/office/drawing/2014/main" id="{F3D22D53-586E-4F80-B549-03B4A942D854}"/>
              </a:ext>
            </a:extLst>
          </p:cNvPr>
          <p:cNvSpPr>
            <a:spLocks noGrp="1"/>
          </p:cNvSpPr>
          <p:nvPr>
            <p:ph idx="1"/>
          </p:nvPr>
        </p:nvSpPr>
        <p:spPr/>
        <p:txBody>
          <a:bodyPr vert="horz" lIns="0" tIns="45720" rIns="0" bIns="45720" rtlCol="0">
            <a:normAutofit/>
          </a:bodyPr>
          <a:lstStyle/>
          <a:p>
            <a:r>
              <a:rPr lang="en-US" dirty="0">
                <a:latin typeface="+mj-lt"/>
              </a:rPr>
              <a:t>How did you get started?</a:t>
            </a:r>
          </a:p>
          <a:p>
            <a:r>
              <a:rPr lang="en-US" dirty="0">
                <a:latin typeface="+mj-lt"/>
              </a:rPr>
              <a:t>What is memorable about your heritage?</a:t>
            </a:r>
          </a:p>
        </p:txBody>
      </p:sp>
      <p:pic>
        <p:nvPicPr>
          <p:cNvPr id="10" name="Content Placeholder 19" descr="Business Growth with solid fill">
            <a:extLst>
              <a:ext uri="{FF2B5EF4-FFF2-40B4-BE49-F238E27FC236}">
                <a16:creationId xmlns:a16="http://schemas.microsoft.com/office/drawing/2014/main" id="{170792D6-76E6-405F-91FD-49B456BDEC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7659" y="1193362"/>
            <a:ext cx="1168841" cy="914400"/>
          </a:xfrm>
          <a:prstGeom prst="rect">
            <a:avLst/>
          </a:prstGeom>
        </p:spPr>
      </p:pic>
      <p:graphicFrame>
        <p:nvGraphicFramePr>
          <p:cNvPr id="2" name="Table 1">
            <a:extLst>
              <a:ext uri="{FF2B5EF4-FFF2-40B4-BE49-F238E27FC236}">
                <a16:creationId xmlns:a16="http://schemas.microsoft.com/office/drawing/2014/main" id="{355B1A68-B5D3-4CC1-9E6B-DBF979C7B77D}"/>
              </a:ext>
            </a:extLst>
          </p:cNvPr>
          <p:cNvGraphicFramePr>
            <a:graphicFrameLocks noGrp="1"/>
          </p:cNvGraphicFramePr>
          <p:nvPr>
            <p:extLst>
              <p:ext uri="{D42A27DB-BD31-4B8C-83A1-F6EECF244321}">
                <p14:modId xmlns:p14="http://schemas.microsoft.com/office/powerpoint/2010/main" val="801527345"/>
              </p:ext>
            </p:extLst>
          </p:nvPr>
        </p:nvGraphicFramePr>
        <p:xfrm>
          <a:off x="5502303" y="2107761"/>
          <a:ext cx="6345140" cy="2873231"/>
        </p:xfrm>
        <a:graphic>
          <a:graphicData uri="http://schemas.openxmlformats.org/drawingml/2006/table">
            <a:tbl>
              <a:tblPr firstRow="1" firstCol="1" bandRow="1">
                <a:tableStyleId>{5C22544A-7EE6-4342-B048-85BDC9FD1C3A}</a:tableStyleId>
              </a:tblPr>
              <a:tblGrid>
                <a:gridCol w="1981986">
                  <a:extLst>
                    <a:ext uri="{9D8B030D-6E8A-4147-A177-3AD203B41FA5}">
                      <a16:colId xmlns:a16="http://schemas.microsoft.com/office/drawing/2014/main" val="430025298"/>
                    </a:ext>
                  </a:extLst>
                </a:gridCol>
                <a:gridCol w="4363154">
                  <a:extLst>
                    <a:ext uri="{9D8B030D-6E8A-4147-A177-3AD203B41FA5}">
                      <a16:colId xmlns:a16="http://schemas.microsoft.com/office/drawing/2014/main" val="3022925962"/>
                    </a:ext>
                  </a:extLst>
                </a:gridCol>
              </a:tblGrid>
              <a:tr h="810368">
                <a:tc gridSpan="2">
                  <a:txBody>
                    <a:bodyPr/>
                    <a:lstStyle/>
                    <a:p>
                      <a:pPr marL="0" marR="0" algn="ctr">
                        <a:lnSpc>
                          <a:spcPct val="115000"/>
                        </a:lnSpc>
                        <a:spcBef>
                          <a:spcPts val="0"/>
                        </a:spcBef>
                        <a:spcAft>
                          <a:spcPts val="1000"/>
                        </a:spcAft>
                      </a:pPr>
                      <a:r>
                        <a:rPr lang="en-US" sz="2000" i="1" dirty="0" err="1">
                          <a:effectLst/>
                          <a:latin typeface="Garamond" panose="02020404030301010803" pitchFamily="18" charset="0"/>
                        </a:rPr>
                        <a:t>Județul</a:t>
                      </a:r>
                      <a:r>
                        <a:rPr lang="en-US" sz="2000" i="1" dirty="0">
                          <a:effectLst/>
                          <a:latin typeface="Garamond" panose="02020404030301010803" pitchFamily="18" charset="0"/>
                        </a:rPr>
                        <a:t> VRANCEA</a:t>
                      </a:r>
                      <a:endParaRPr lang="en-US" sz="2000" i="1"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2609497586"/>
                  </a:ext>
                </a:extLst>
              </a:tr>
              <a:tr h="687621">
                <a:tc>
                  <a:txBody>
                    <a:bodyPr/>
                    <a:lstStyle/>
                    <a:p>
                      <a:pPr marL="0" marR="0" algn="just">
                        <a:lnSpc>
                          <a:spcPct val="115000"/>
                        </a:lnSpc>
                        <a:spcBef>
                          <a:spcPts val="0"/>
                        </a:spcBef>
                        <a:spcAft>
                          <a:spcPts val="1000"/>
                        </a:spcAft>
                      </a:pPr>
                      <a:r>
                        <a:rPr lang="ro-RO" sz="1800" b="0" i="1" dirty="0">
                          <a:effectLst/>
                        </a:rPr>
                        <a:t>Centru</a:t>
                      </a:r>
                      <a:endParaRPr lang="en-US" sz="1800" b="0" i="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ro-RO" sz="2000" i="1" dirty="0">
                          <a:effectLst/>
                          <a:latin typeface="Garamond" panose="02020404030301010803" pitchFamily="18" charset="0"/>
                        </a:rPr>
                        <a:t>Comunități arondate</a:t>
                      </a:r>
                      <a:endParaRPr lang="en-US" sz="2000" i="1"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78336907"/>
                  </a:ext>
                </a:extLst>
              </a:tr>
              <a:tr h="687621">
                <a:tc>
                  <a:txBody>
                    <a:bodyPr/>
                    <a:lstStyle/>
                    <a:p>
                      <a:pPr marL="0" marR="0" algn="just">
                        <a:lnSpc>
                          <a:spcPct val="115000"/>
                        </a:lnSpc>
                        <a:spcBef>
                          <a:spcPts val="0"/>
                        </a:spcBef>
                        <a:spcAft>
                          <a:spcPts val="1000"/>
                        </a:spcAft>
                      </a:pPr>
                      <a:r>
                        <a:rPr lang="en-US" sz="1800" dirty="0" err="1">
                          <a:effectLst/>
                          <a:latin typeface="Garamond" panose="02020404030301010803" pitchFamily="18" charset="0"/>
                        </a:rPr>
                        <a:t>Odobeșt</a:t>
                      </a:r>
                      <a:r>
                        <a:rPr lang="en-US" sz="1800" dirty="0" err="1">
                          <a:effectLst/>
                        </a:rPr>
                        <a:t>i</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en-US" sz="2000" dirty="0" err="1">
                          <a:effectLst/>
                          <a:latin typeface="Garamond" panose="02020404030301010803" pitchFamily="18" charset="0"/>
                        </a:rPr>
                        <a:t>Broșteni</a:t>
                      </a:r>
                      <a:r>
                        <a:rPr lang="en-US" sz="2000" dirty="0">
                          <a:effectLst/>
                          <a:latin typeface="Garamond" panose="02020404030301010803" pitchFamily="18" charset="0"/>
                        </a:rPr>
                        <a:t>, </a:t>
                      </a:r>
                      <a:r>
                        <a:rPr lang="en-US" sz="2000" dirty="0" err="1">
                          <a:effectLst/>
                          <a:latin typeface="Garamond" panose="02020404030301010803" pitchFamily="18" charset="0"/>
                        </a:rPr>
                        <a:t>Vârteșcoiu</a:t>
                      </a:r>
                      <a:r>
                        <a:rPr lang="en-US" sz="2000" dirty="0">
                          <a:effectLst/>
                          <a:latin typeface="Garamond" panose="02020404030301010803" pitchFamily="18" charset="0"/>
                        </a:rPr>
                        <a:t>, </a:t>
                      </a:r>
                      <a:r>
                        <a:rPr lang="en-US" sz="2000" dirty="0" err="1">
                          <a:effectLst/>
                          <a:latin typeface="Garamond" panose="02020404030301010803" pitchFamily="18" charset="0"/>
                        </a:rPr>
                        <a:t>Câmpineanca</a:t>
                      </a:r>
                      <a:r>
                        <a:rPr lang="en-US" sz="2000" dirty="0">
                          <a:effectLst/>
                          <a:latin typeface="Garamond" panose="02020404030301010803" pitchFamily="18" charset="0"/>
                        </a:rPr>
                        <a:t>, </a:t>
                      </a:r>
                      <a:r>
                        <a:rPr lang="en-US" sz="2000" dirty="0" err="1">
                          <a:effectLst/>
                          <a:latin typeface="Garamond" panose="02020404030301010803" pitchFamily="18" charset="0"/>
                        </a:rPr>
                        <a:t>Mera</a:t>
                      </a:r>
                      <a:endParaRPr lang="en-US" sz="20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72234853"/>
                  </a:ext>
                </a:extLst>
              </a:tr>
              <a:tr h="687621">
                <a:tc>
                  <a:txBody>
                    <a:bodyPr/>
                    <a:lstStyle/>
                    <a:p>
                      <a:pPr marL="0" marR="0" algn="just">
                        <a:lnSpc>
                          <a:spcPct val="115000"/>
                        </a:lnSpc>
                        <a:spcBef>
                          <a:spcPts val="0"/>
                        </a:spcBef>
                        <a:spcAft>
                          <a:spcPts val="1000"/>
                        </a:spcAft>
                      </a:pPr>
                      <a:r>
                        <a:rPr lang="en-US" sz="1800" dirty="0" err="1">
                          <a:effectLst/>
                          <a:latin typeface="Garamond" panose="02020404030301010803" pitchFamily="18" charset="0"/>
                        </a:rPr>
                        <a:t>Gugești</a:t>
                      </a:r>
                      <a:endParaRPr lang="en-US" sz="18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1000"/>
                        </a:spcAft>
                      </a:pPr>
                      <a:r>
                        <a:rPr lang="en-US" sz="2000" dirty="0" err="1">
                          <a:effectLst/>
                          <a:latin typeface="Garamond" panose="02020404030301010803" pitchFamily="18" charset="0"/>
                        </a:rPr>
                        <a:t>Sihlea</a:t>
                      </a:r>
                      <a:r>
                        <a:rPr lang="en-US" sz="2000" dirty="0">
                          <a:effectLst/>
                          <a:latin typeface="Garamond" panose="02020404030301010803" pitchFamily="18" charset="0"/>
                        </a:rPr>
                        <a:t>, </a:t>
                      </a:r>
                      <a:r>
                        <a:rPr lang="en-US" sz="2000" dirty="0" err="1">
                          <a:effectLst/>
                          <a:latin typeface="Garamond" panose="02020404030301010803" pitchFamily="18" charset="0"/>
                        </a:rPr>
                        <a:t>Dumbrăveni</a:t>
                      </a:r>
                      <a:r>
                        <a:rPr lang="en-US" sz="2000" dirty="0">
                          <a:effectLst/>
                          <a:latin typeface="Garamond" panose="02020404030301010803" pitchFamily="18" charset="0"/>
                        </a:rPr>
                        <a:t>, </a:t>
                      </a:r>
                      <a:r>
                        <a:rPr lang="en-US" sz="2000" dirty="0" err="1">
                          <a:effectLst/>
                          <a:latin typeface="Garamond" panose="02020404030301010803" pitchFamily="18" charset="0"/>
                        </a:rPr>
                        <a:t>Orbești</a:t>
                      </a:r>
                      <a:r>
                        <a:rPr lang="en-US" sz="2000" dirty="0">
                          <a:effectLst/>
                          <a:latin typeface="Garamond" panose="02020404030301010803" pitchFamily="18" charset="0"/>
                        </a:rPr>
                        <a:t>, </a:t>
                      </a:r>
                      <a:r>
                        <a:rPr lang="en-US" sz="2000" dirty="0" err="1">
                          <a:effectLst/>
                          <a:latin typeface="Garamond" panose="02020404030301010803" pitchFamily="18" charset="0"/>
                        </a:rPr>
                        <a:t>Obrejița</a:t>
                      </a:r>
                      <a:r>
                        <a:rPr lang="en-US" sz="2000" dirty="0">
                          <a:effectLst/>
                          <a:latin typeface="Garamond" panose="02020404030301010803" pitchFamily="18" charset="0"/>
                        </a:rPr>
                        <a:t>.</a:t>
                      </a:r>
                      <a:endParaRPr lang="en-US" sz="20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45659097"/>
                  </a:ext>
                </a:extLst>
              </a:tr>
            </a:tbl>
          </a:graphicData>
        </a:graphic>
      </p:graphicFrame>
      <p:sp>
        <p:nvSpPr>
          <p:cNvPr id="3" name="TextBox 2">
            <a:extLst>
              <a:ext uri="{FF2B5EF4-FFF2-40B4-BE49-F238E27FC236}">
                <a16:creationId xmlns:a16="http://schemas.microsoft.com/office/drawing/2014/main" id="{E6A097EE-D938-4450-82BB-D91B21CECD44}"/>
              </a:ext>
            </a:extLst>
          </p:cNvPr>
          <p:cNvSpPr txBox="1"/>
          <p:nvPr/>
        </p:nvSpPr>
        <p:spPr>
          <a:xfrm>
            <a:off x="6003235" y="1510748"/>
            <a:ext cx="5565913" cy="461665"/>
          </a:xfrm>
          <a:prstGeom prst="rect">
            <a:avLst/>
          </a:prstGeom>
          <a:noFill/>
        </p:spPr>
        <p:txBody>
          <a:bodyPr wrap="square" rtlCol="0">
            <a:spAutoFit/>
          </a:bodyPr>
          <a:lstStyle/>
          <a:p>
            <a:r>
              <a:rPr lang="ro-RO" sz="2400" dirty="0">
                <a:solidFill>
                  <a:srgbClr val="002060"/>
                </a:solidFill>
              </a:rPr>
              <a:t>...</a:t>
            </a:r>
            <a:r>
              <a:rPr lang="ro-RO" sz="2400" i="1" dirty="0">
                <a:solidFill>
                  <a:srgbClr val="002060"/>
                </a:solidFill>
                <a:latin typeface="Garamond" panose="02020404030301010803" pitchFamily="18" charset="0"/>
              </a:rPr>
              <a:t>și </a:t>
            </a:r>
            <a:r>
              <a:rPr lang="ro-RO" sz="2400" b="1" i="1" dirty="0">
                <a:solidFill>
                  <a:srgbClr val="002060"/>
                </a:solidFill>
                <a:latin typeface="Garamond" panose="02020404030301010803" pitchFamily="18" charset="0"/>
              </a:rPr>
              <a:t>2</a:t>
            </a:r>
            <a:r>
              <a:rPr lang="ro-RO" sz="2400" i="1" dirty="0">
                <a:solidFill>
                  <a:srgbClr val="002060"/>
                </a:solidFill>
                <a:latin typeface="Garamond" panose="02020404030301010803" pitchFamily="18" charset="0"/>
              </a:rPr>
              <a:t> centre comunitare, în județul Vrancea</a:t>
            </a:r>
            <a:endParaRPr lang="en-US" sz="2400" i="1" dirty="0">
              <a:solidFill>
                <a:srgbClr val="002060"/>
              </a:solidFill>
              <a:latin typeface="Garamond" panose="02020404030301010803" pitchFamily="18" charset="0"/>
            </a:endParaRPr>
          </a:p>
        </p:txBody>
      </p:sp>
    </p:spTree>
    <p:extLst>
      <p:ext uri="{BB962C8B-B14F-4D97-AF65-F5344CB8AC3E}">
        <p14:creationId xmlns:p14="http://schemas.microsoft.com/office/powerpoint/2010/main" val="1807676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7E0A2-737E-BA68-ACC8-F8022B96F5A3}"/>
              </a:ext>
            </a:extLst>
          </p:cNvPr>
          <p:cNvSpPr>
            <a:spLocks noGrp="1"/>
          </p:cNvSpPr>
          <p:nvPr>
            <p:ph type="title"/>
          </p:nvPr>
        </p:nvSpPr>
        <p:spPr>
          <a:xfrm>
            <a:off x="838200" y="845574"/>
            <a:ext cx="10515600" cy="845114"/>
          </a:xfrm>
        </p:spPr>
        <p:txBody>
          <a:bodyPr>
            <a:normAutofit/>
          </a:bodyPr>
          <a:lstStyle/>
          <a:p>
            <a:r>
              <a:rPr lang="ro-RO" sz="2400" i="1" dirty="0">
                <a:solidFill>
                  <a:srgbClr val="0070C0"/>
                </a:solidFill>
                <a:latin typeface="Garamond" panose="02020404030301010803" pitchFamily="18" charset="0"/>
              </a:rPr>
              <a:t>...</a:t>
            </a:r>
            <a:r>
              <a:rPr lang="ro-RO" sz="2400" b="0" i="1" dirty="0">
                <a:solidFill>
                  <a:srgbClr val="0070C0"/>
                </a:solidFill>
                <a:latin typeface="Garamond" panose="02020404030301010803" pitchFamily="18" charset="0"/>
              </a:rPr>
              <a:t>Fiecare centru comunitar a fost amenajat, pentru a fi funcțional și prietenos, cu:</a:t>
            </a:r>
            <a:endParaRPr lang="en-US" b="0" i="1" dirty="0"/>
          </a:p>
        </p:txBody>
      </p:sp>
      <p:sp>
        <p:nvSpPr>
          <p:cNvPr id="6" name="Slide Number Placeholder 5">
            <a:extLst>
              <a:ext uri="{FF2B5EF4-FFF2-40B4-BE49-F238E27FC236}">
                <a16:creationId xmlns:a16="http://schemas.microsoft.com/office/drawing/2014/main" id="{269A6E5D-6BBC-E33C-D692-29419D16E659}"/>
              </a:ext>
            </a:extLst>
          </p:cNvPr>
          <p:cNvSpPr>
            <a:spLocks noGrp="1"/>
          </p:cNvSpPr>
          <p:nvPr>
            <p:ph type="sldNum" sz="quarter" idx="12"/>
          </p:nvPr>
        </p:nvSpPr>
        <p:spPr/>
        <p:txBody>
          <a:bodyPr/>
          <a:lstStyle/>
          <a:p>
            <a:fld id="{B5CEABB6-07DC-46E8-9B57-56EC44A396E5}" type="slidenum">
              <a:rPr lang="en-US" smtClean="0"/>
              <a:pPr/>
              <a:t>6</a:t>
            </a:fld>
            <a:endParaRPr lang="en-US" dirty="0"/>
          </a:p>
        </p:txBody>
      </p:sp>
      <p:pic>
        <p:nvPicPr>
          <p:cNvPr id="8" name="Picture Placeholder 7">
            <a:extLst>
              <a:ext uri="{FF2B5EF4-FFF2-40B4-BE49-F238E27FC236}">
                <a16:creationId xmlns:a16="http://schemas.microsoft.com/office/drawing/2014/main" id="{61C56550-8485-2DB8-358F-3102FCA6E424}"/>
              </a:ext>
            </a:extLst>
          </p:cNvPr>
          <p:cNvPicPr>
            <a:picLocks noGrp="1" noChangeAspect="1"/>
          </p:cNvPicPr>
          <p:nvPr>
            <p:ph type="pic" sz="quarter" idx="19"/>
          </p:nvPr>
        </p:nvPicPr>
        <p:blipFill>
          <a:blip r:embed="rId4"/>
          <a:srcRect t="11151" b="11151"/>
          <a:stretch>
            <a:fillRect/>
          </a:stretch>
        </p:blipFill>
        <p:spPr>
          <a:xfrm>
            <a:off x="0" y="2231923"/>
            <a:ext cx="2827388" cy="2444206"/>
          </a:xfrm>
        </p:spPr>
      </p:pic>
      <p:sp>
        <p:nvSpPr>
          <p:cNvPr id="17" name="TextBox 16">
            <a:extLst>
              <a:ext uri="{FF2B5EF4-FFF2-40B4-BE49-F238E27FC236}">
                <a16:creationId xmlns:a16="http://schemas.microsoft.com/office/drawing/2014/main" id="{D5BCCBF9-F0D1-1B27-C493-FADBE8B41485}"/>
              </a:ext>
            </a:extLst>
          </p:cNvPr>
          <p:cNvSpPr txBox="1"/>
          <p:nvPr/>
        </p:nvSpPr>
        <p:spPr>
          <a:xfrm>
            <a:off x="6933460" y="2317072"/>
            <a:ext cx="4529598" cy="816745"/>
          </a:xfrm>
          <a:prstGeom prst="rect">
            <a:avLst/>
          </a:prstGeom>
        </p:spPr>
        <p:txBody>
          <a:bodyPr vert="horz" wrap="none" lIns="91440" tIns="45720" rIns="91440" bIns="45720" rtlCol="0" anchor="t">
            <a:normAutofit/>
          </a:bodyPr>
          <a:lstStyle/>
          <a:p>
            <a:pPr algn="l"/>
            <a:endParaRPr lang="en-GB" sz="2000" dirty="0"/>
          </a:p>
        </p:txBody>
      </p:sp>
      <p:sp>
        <p:nvSpPr>
          <p:cNvPr id="18" name="TextBox 17">
            <a:extLst>
              <a:ext uri="{FF2B5EF4-FFF2-40B4-BE49-F238E27FC236}">
                <a16:creationId xmlns:a16="http://schemas.microsoft.com/office/drawing/2014/main" id="{8CEB88E1-5DD8-D032-A111-F6D1F9AC0FEC}"/>
              </a:ext>
            </a:extLst>
          </p:cNvPr>
          <p:cNvSpPr txBox="1"/>
          <p:nvPr/>
        </p:nvSpPr>
        <p:spPr>
          <a:xfrm>
            <a:off x="6631619" y="1961965"/>
            <a:ext cx="4831439" cy="4394384"/>
          </a:xfrm>
          <a:prstGeom prst="rect">
            <a:avLst/>
          </a:prstGeom>
        </p:spPr>
        <p:txBody>
          <a:bodyPr vert="horz" wrap="square" lIns="91440" tIns="45720" rIns="91440" bIns="45720" rtlCol="0" anchor="t">
            <a:normAutofit fontScale="92500" lnSpcReduction="10000"/>
          </a:bodyPr>
          <a:lstStyle/>
          <a:p>
            <a:pPr marL="342900" indent="-342900" algn="just">
              <a:buFontTx/>
              <a:buChar char="-"/>
            </a:pPr>
            <a:r>
              <a:rPr lang="ro-RO" sz="2000" dirty="0">
                <a:solidFill>
                  <a:srgbClr val="002060"/>
                </a:solidFill>
                <a:latin typeface="Garamond" panose="02020404030301010803" pitchFamily="18" charset="0"/>
              </a:rPr>
              <a:t>masă multifuncțională și scaune pentru întâlnirile cu beneficiarii</a:t>
            </a:r>
          </a:p>
          <a:p>
            <a:pPr marL="342900" indent="-342900" algn="just">
              <a:buFontTx/>
              <a:buChar char="-"/>
            </a:pPr>
            <a:r>
              <a:rPr lang="ro-RO" sz="2000" dirty="0">
                <a:solidFill>
                  <a:srgbClr val="002060"/>
                </a:solidFill>
                <a:latin typeface="Garamond" panose="02020404030301010803" pitchFamily="18" charset="0"/>
              </a:rPr>
              <a:t>televizor LCD </a:t>
            </a:r>
          </a:p>
          <a:p>
            <a:pPr marL="342900" indent="-342900" algn="just">
              <a:buFontTx/>
              <a:buChar char="-"/>
            </a:pPr>
            <a:r>
              <a:rPr lang="ro-RO" sz="2000" dirty="0">
                <a:solidFill>
                  <a:srgbClr val="002060"/>
                </a:solidFill>
                <a:latin typeface="Garamond" panose="02020404030301010803" pitchFamily="18" charset="0"/>
              </a:rPr>
              <a:t>ochelari virtuali Oculus Quest 2</a:t>
            </a:r>
          </a:p>
          <a:p>
            <a:pPr marL="342900" indent="-342900" algn="just">
              <a:buFontTx/>
              <a:buChar char="-"/>
            </a:pPr>
            <a:r>
              <a:rPr lang="ro-RO" sz="2000" dirty="0">
                <a:solidFill>
                  <a:srgbClr val="002060"/>
                </a:solidFill>
                <a:latin typeface="Garamond" panose="02020404030301010803" pitchFamily="18" charset="0"/>
              </a:rPr>
              <a:t>tablete Galaxy  </a:t>
            </a:r>
          </a:p>
          <a:p>
            <a:pPr marL="342900" indent="-342900" algn="just">
              <a:buFontTx/>
              <a:buChar char="-"/>
            </a:pPr>
            <a:r>
              <a:rPr lang="ro-RO" sz="2000" dirty="0">
                <a:solidFill>
                  <a:srgbClr val="002060"/>
                </a:solidFill>
                <a:latin typeface="Garamond" panose="02020404030301010803" pitchFamily="18" charset="0"/>
              </a:rPr>
              <a:t>videoproiector</a:t>
            </a:r>
          </a:p>
          <a:p>
            <a:pPr marL="342900" indent="-342900" algn="just">
              <a:buFontTx/>
              <a:buChar char="-"/>
            </a:pPr>
            <a:r>
              <a:rPr lang="ro-RO" sz="2000" dirty="0">
                <a:solidFill>
                  <a:srgbClr val="002060"/>
                </a:solidFill>
                <a:latin typeface="Garamond" panose="02020404030301010803" pitchFamily="18" charset="0"/>
              </a:rPr>
              <a:t>laptop </a:t>
            </a:r>
          </a:p>
          <a:p>
            <a:pPr marL="342900" indent="-342900" algn="just">
              <a:buFontTx/>
              <a:buChar char="-"/>
            </a:pPr>
            <a:r>
              <a:rPr lang="ro-RO" sz="2000" dirty="0">
                <a:solidFill>
                  <a:srgbClr val="002060"/>
                </a:solidFill>
                <a:latin typeface="Garamond" panose="02020404030301010803" pitchFamily="18" charset="0"/>
              </a:rPr>
              <a:t>cameră video </a:t>
            </a:r>
          </a:p>
          <a:p>
            <a:pPr marL="342900" indent="-342900" algn="just">
              <a:buFontTx/>
              <a:buChar char="-"/>
            </a:pPr>
            <a:r>
              <a:rPr lang="ro-RO" sz="2000" dirty="0">
                <a:solidFill>
                  <a:srgbClr val="002060"/>
                </a:solidFill>
                <a:latin typeface="Garamond" panose="02020404030301010803" pitchFamily="18" charset="0"/>
              </a:rPr>
              <a:t>boxe de sunet </a:t>
            </a:r>
          </a:p>
          <a:p>
            <a:pPr marL="342900" indent="-342900" algn="just">
              <a:buFontTx/>
              <a:buChar char="-"/>
            </a:pPr>
            <a:r>
              <a:rPr lang="ro-RO" sz="2000" dirty="0">
                <a:solidFill>
                  <a:srgbClr val="002060"/>
                </a:solidFill>
                <a:latin typeface="Garamond" panose="02020404030301010803" pitchFamily="18" charset="0"/>
              </a:rPr>
              <a:t>echipamente și materiale pentru ședințe logopedie (oglindă logopedică, trusă logopedică)</a:t>
            </a:r>
          </a:p>
          <a:p>
            <a:pPr marL="342900" indent="-342900" algn="just">
              <a:buFontTx/>
              <a:buChar char="-"/>
            </a:pPr>
            <a:r>
              <a:rPr lang="ro-RO" sz="2000" dirty="0">
                <a:solidFill>
                  <a:srgbClr val="002060"/>
                </a:solidFill>
                <a:latin typeface="Garamond" panose="02020404030301010803" pitchFamily="18" charset="0"/>
              </a:rPr>
              <a:t>echipamente și materiale pentru ședințe kinetoterapie (bancă reeducare mers, saltea ortopedică)</a:t>
            </a:r>
          </a:p>
          <a:p>
            <a:pPr marL="342900" indent="-342900" algn="just">
              <a:buFontTx/>
              <a:buChar char="-"/>
            </a:pPr>
            <a:r>
              <a:rPr lang="ro-RO" sz="2000" dirty="0">
                <a:solidFill>
                  <a:srgbClr val="002060"/>
                </a:solidFill>
                <a:latin typeface="Garamond" panose="02020404030301010803" pitchFamily="18" charset="0"/>
              </a:rPr>
              <a:t>materiale educaționale pentru adulți și copii</a:t>
            </a:r>
            <a:endParaRPr lang="en-GB" sz="2000" dirty="0">
              <a:solidFill>
                <a:srgbClr val="002060"/>
              </a:solidFill>
              <a:latin typeface="Garamond" panose="02020404030301010803" pitchFamily="18" charset="0"/>
            </a:endParaRPr>
          </a:p>
        </p:txBody>
      </p:sp>
      <p:pic>
        <p:nvPicPr>
          <p:cNvPr id="9" name="Picture Placeholder 6">
            <a:extLst>
              <a:ext uri="{FF2B5EF4-FFF2-40B4-BE49-F238E27FC236}">
                <a16:creationId xmlns:a16="http://schemas.microsoft.com/office/drawing/2014/main" id="{8B419E71-7A77-4684-8D6E-151EF2602AC9}"/>
              </a:ext>
            </a:extLst>
          </p:cNvPr>
          <p:cNvPicPr>
            <a:picLocks noChangeAspect="1"/>
          </p:cNvPicPr>
          <p:nvPr/>
        </p:nvPicPr>
        <p:blipFill>
          <a:blip r:embed="rId5"/>
          <a:srcRect t="11151" b="11151"/>
          <a:stretch>
            <a:fillRect/>
          </a:stretch>
        </p:blipFill>
        <p:spPr>
          <a:xfrm>
            <a:off x="-68393" y="4812206"/>
            <a:ext cx="2827388" cy="2045794"/>
          </a:xfrm>
          <a:prstGeom prst="rect">
            <a:avLst/>
          </a:prstGeom>
          <a:noFill/>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01D13895-7B6E-4542-BF84-8ADAE6EAC12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75819" y="4812206"/>
            <a:ext cx="2644876" cy="2045794"/>
          </a:xfrm>
          <a:prstGeom prst="rect">
            <a:avLst/>
          </a:prstGeom>
        </p:spPr>
      </p:pic>
      <p:pic>
        <p:nvPicPr>
          <p:cNvPr id="10" name="Picture 9">
            <a:extLst>
              <a:ext uri="{FF2B5EF4-FFF2-40B4-BE49-F238E27FC236}">
                <a16:creationId xmlns:a16="http://schemas.microsoft.com/office/drawing/2014/main" id="{9FD9F5E8-8B4F-4A5A-AAA5-511A58CFE73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52303" y="2231922"/>
            <a:ext cx="2827388" cy="2444207"/>
          </a:xfrm>
          <a:prstGeom prst="rect">
            <a:avLst/>
          </a:prstGeom>
        </p:spPr>
      </p:pic>
    </p:spTree>
    <p:extLst>
      <p:ext uri="{BB962C8B-B14F-4D97-AF65-F5344CB8AC3E}">
        <p14:creationId xmlns:p14="http://schemas.microsoft.com/office/powerpoint/2010/main" val="1815646183"/>
      </p:ext>
    </p:extLst>
  </p:cSld>
  <p:clrMapOvr>
    <a:masterClrMapping/>
  </p:clrMapOvr>
  <mc:AlternateContent xmlns:mc="http://schemas.openxmlformats.org/markup-compatibility/2006" xmlns:p14="http://schemas.microsoft.com/office/powerpoint/2010/main">
    <mc:Choice Requires="p14">
      <p:transition p14:dur="0" advClick="0" advTm="3000">
        <p:sndAc>
          <p:stSnd>
            <p:snd r:embed="rId3" name="Yiruma, (이루마) - River Flows in You.wav"/>
          </p:stSnd>
        </p:sndAc>
      </p:transition>
    </mc:Choice>
    <mc:Fallback xmlns="">
      <p:transition advClick="0" advTm="3000">
        <p:sndAc>
          <p:stSnd>
            <p:snd r:embed="rId8" name="Yiruma, (이루마) - River Flows in You.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60" y="1524000"/>
            <a:ext cx="4653280" cy="2377440"/>
          </a:xfrm>
        </p:spPr>
        <p:txBody>
          <a:bodyPr>
            <a:normAutofit/>
          </a:bodyPr>
          <a:lstStyle/>
          <a:p>
            <a:r>
              <a:rPr lang="en-US" sz="2400" b="1" dirty="0">
                <a:solidFill>
                  <a:schemeClr val="bg1"/>
                </a:solidFill>
                <a:latin typeface="Garamond" panose="02020404030301010803" pitchFamily="18" charset="0"/>
              </a:rPr>
              <a:t>DISTRIBU</a:t>
            </a:r>
            <a:r>
              <a:rPr lang="ro-RO" sz="2400" b="1" dirty="0">
                <a:solidFill>
                  <a:schemeClr val="bg1"/>
                </a:solidFill>
                <a:latin typeface="Garamond" panose="02020404030301010803" pitchFamily="18" charset="0"/>
              </a:rPr>
              <a:t>ȚIA GRUPULUI ȚINTĂ  CENTRE COMUNITARE</a:t>
            </a:r>
            <a:endParaRPr lang="en-GB" sz="2400" b="1" dirty="0">
              <a:solidFill>
                <a:schemeClr val="bg1"/>
              </a:solidFill>
              <a:latin typeface="Garamond" panose="02020404030301010803" pitchFamily="18"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51946997"/>
              </p:ext>
            </p:extLst>
          </p:nvPr>
        </p:nvGraphicFramePr>
        <p:xfrm>
          <a:off x="5648960" y="589280"/>
          <a:ext cx="5994400" cy="525272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AD4DDFAD-0D63-4154-AE9D-764174FA9641}"/>
              </a:ext>
            </a:extLst>
          </p:cNvPr>
          <p:cNvSpPr txBox="1"/>
          <p:nvPr/>
        </p:nvSpPr>
        <p:spPr>
          <a:xfrm>
            <a:off x="4765040" y="589280"/>
            <a:ext cx="2184400" cy="400110"/>
          </a:xfrm>
          <a:prstGeom prst="rect">
            <a:avLst/>
          </a:prstGeom>
          <a:noFill/>
        </p:spPr>
        <p:txBody>
          <a:bodyPr wrap="square" rtlCol="0">
            <a:spAutoFit/>
          </a:bodyPr>
          <a:lstStyle/>
          <a:p>
            <a:r>
              <a:rPr lang="ro-RO" dirty="0"/>
              <a:t>...</a:t>
            </a:r>
            <a:r>
              <a:rPr lang="ro-RO" sz="2000" i="1" dirty="0">
                <a:latin typeface="Garamond" panose="02020404030301010803" pitchFamily="18" charset="0"/>
              </a:rPr>
              <a:t>cu următoarele date:</a:t>
            </a:r>
            <a:endParaRPr lang="en-US" sz="2000" i="1" dirty="0">
              <a:latin typeface="Garamond" panose="02020404030301010803" pitchFamily="18" charset="0"/>
            </a:endParaRPr>
          </a:p>
        </p:txBody>
      </p:sp>
      <p:pic>
        <p:nvPicPr>
          <p:cNvPr id="6" name="Graphic 5" descr="Bar graph with upward trend with solid fill">
            <a:extLst>
              <a:ext uri="{FF2B5EF4-FFF2-40B4-BE49-F238E27FC236}">
                <a16:creationId xmlns:a16="http://schemas.microsoft.com/office/drawing/2014/main" id="{C84D2E46-BC8E-48B8-A12B-F19C274070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90720" y="2514600"/>
            <a:ext cx="914400" cy="914400"/>
          </a:xfrm>
          <a:prstGeom prst="rect">
            <a:avLst/>
          </a:prstGeom>
        </p:spPr>
      </p:pic>
    </p:spTree>
    <p:extLst>
      <p:ext uri="{BB962C8B-B14F-4D97-AF65-F5344CB8AC3E}">
        <p14:creationId xmlns:p14="http://schemas.microsoft.com/office/powerpoint/2010/main" val="1037835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3D22D53-586E-4F80-B549-03B4A942D854}"/>
              </a:ext>
            </a:extLst>
          </p:cNvPr>
          <p:cNvSpPr>
            <a:spLocks noGrp="1"/>
          </p:cNvSpPr>
          <p:nvPr>
            <p:ph idx="1"/>
          </p:nvPr>
        </p:nvSpPr>
        <p:spPr>
          <a:xfrm>
            <a:off x="4857135" y="683812"/>
            <a:ext cx="7187381" cy="5398936"/>
          </a:xfrm>
        </p:spPr>
        <p:txBody>
          <a:bodyPr vert="horz" lIns="0" tIns="45720" rIns="0" bIns="45720" rtlCol="0">
            <a:normAutofit fontScale="40000" lnSpcReduction="20000"/>
          </a:bodyPr>
          <a:lstStyle/>
          <a:p>
            <a:pPr marL="0" indent="0" algn="just">
              <a:buNone/>
            </a:pPr>
            <a:r>
              <a:rPr lang="ro-RO" sz="4500" b="1" dirty="0">
                <a:solidFill>
                  <a:srgbClr val="002060"/>
                </a:solidFill>
                <a:latin typeface="Garamond" panose="02020404030301010803" pitchFamily="18" charset="0"/>
              </a:rPr>
              <a:t>...</a:t>
            </a:r>
            <a:r>
              <a:rPr lang="ro-RO" sz="6000" i="1" dirty="0">
                <a:solidFill>
                  <a:srgbClr val="002060"/>
                </a:solidFill>
                <a:latin typeface="Garamond" panose="02020404030301010803" pitchFamily="18" charset="0"/>
              </a:rPr>
              <a:t>și am furnizat servicii psiho-sociale și medicale, de calitate</a:t>
            </a:r>
            <a:endParaRPr lang="ro-RO" sz="4500" b="1" dirty="0">
              <a:solidFill>
                <a:srgbClr val="002060"/>
              </a:solidFill>
              <a:latin typeface="Garamond" panose="02020404030301010803" pitchFamily="18" charset="0"/>
            </a:endParaRPr>
          </a:p>
          <a:p>
            <a:pPr marL="0" indent="0" algn="just">
              <a:buNone/>
            </a:pPr>
            <a:r>
              <a:rPr lang="ro-RO" sz="4500" b="1" dirty="0">
                <a:solidFill>
                  <a:srgbClr val="002060"/>
                </a:solidFill>
                <a:latin typeface="Garamond" panose="02020404030301010803" pitchFamily="18" charset="0"/>
              </a:rPr>
              <a:t>Echipa de implementare </a:t>
            </a:r>
            <a:r>
              <a:rPr lang="ro-RO" sz="4500" dirty="0">
                <a:solidFill>
                  <a:srgbClr val="002060"/>
                </a:solidFill>
                <a:latin typeface="Garamond" panose="02020404030301010803" pitchFamily="18" charset="0"/>
              </a:rPr>
              <a:t>(2 mediatori sociali, 2 lucrători comunitari, 1 asistent social și 1 coordonator local) au identificat </a:t>
            </a:r>
            <a:r>
              <a:rPr lang="en-US" sz="4500" b="1" dirty="0" err="1">
                <a:solidFill>
                  <a:srgbClr val="002060"/>
                </a:solidFill>
                <a:effectLst/>
                <a:latin typeface="Garamond" panose="02020404030301010803" pitchFamily="18" charset="0"/>
                <a:ea typeface="Calibri" panose="020F0502020204030204" pitchFamily="34" charset="0"/>
              </a:rPr>
              <a:t>nevoil</a:t>
            </a:r>
            <a:r>
              <a:rPr lang="ro-RO" sz="4500" b="1" dirty="0">
                <a:solidFill>
                  <a:srgbClr val="002060"/>
                </a:solidFill>
                <a:effectLst/>
                <a:latin typeface="Garamond" panose="02020404030301010803" pitchFamily="18" charset="0"/>
                <a:ea typeface="Calibri" panose="020F0502020204030204" pitchFamily="34" charset="0"/>
              </a:rPr>
              <a:t>e</a:t>
            </a:r>
            <a:r>
              <a:rPr lang="en-US" sz="4500" b="1" dirty="0">
                <a:solidFill>
                  <a:srgbClr val="002060"/>
                </a:solidFill>
                <a:effectLst/>
                <a:latin typeface="Garamond" panose="02020404030301010803" pitchFamily="18" charset="0"/>
                <a:ea typeface="Calibri" panose="020F0502020204030204" pitchFamily="34" charset="0"/>
              </a:rPr>
              <a:t> de </a:t>
            </a:r>
            <a:r>
              <a:rPr lang="en-US" sz="4500" b="1" dirty="0" err="1">
                <a:solidFill>
                  <a:srgbClr val="002060"/>
                </a:solidFill>
                <a:effectLst/>
                <a:latin typeface="Garamond" panose="02020404030301010803" pitchFamily="18" charset="0"/>
                <a:ea typeface="Calibri" panose="020F0502020204030204" pitchFamily="34" charset="0"/>
              </a:rPr>
              <a:t>sprijin</a:t>
            </a:r>
            <a:r>
              <a:rPr lang="en-US" sz="4500" b="1" dirty="0">
                <a:solidFill>
                  <a:srgbClr val="002060"/>
                </a:solidFill>
                <a:effectLst/>
                <a:latin typeface="Garamond" panose="02020404030301010803" pitchFamily="18" charset="0"/>
                <a:ea typeface="Calibri" panose="020F0502020204030204" pitchFamily="34" charset="0"/>
              </a:rPr>
              <a:t> </a:t>
            </a:r>
            <a:r>
              <a:rPr lang="ro-RO" sz="4500" dirty="0">
                <a:solidFill>
                  <a:srgbClr val="002060"/>
                </a:solidFill>
                <a:effectLst/>
                <a:latin typeface="Garamond" panose="02020404030301010803" pitchFamily="18" charset="0"/>
                <a:ea typeface="Calibri" panose="020F0502020204030204" pitchFamily="34" charset="0"/>
              </a:rPr>
              <a:t>și au orientat persoanele către </a:t>
            </a:r>
            <a:r>
              <a:rPr lang="ro-RO" sz="4500" b="1" dirty="0">
                <a:solidFill>
                  <a:srgbClr val="002060"/>
                </a:solidFill>
                <a:effectLst/>
                <a:latin typeface="Garamond" panose="02020404030301010803" pitchFamily="18" charset="0"/>
                <a:ea typeface="Calibri" panose="020F0502020204030204" pitchFamily="34" charset="0"/>
              </a:rPr>
              <a:t>servicii psiho-sociale  primare și specializate </a:t>
            </a:r>
          </a:p>
          <a:p>
            <a:pPr marL="0" indent="0" algn="just">
              <a:buNone/>
            </a:pPr>
            <a:r>
              <a:rPr lang="ro-RO" sz="4500" b="1" i="1" dirty="0">
                <a:solidFill>
                  <a:srgbClr val="002060"/>
                </a:solidFill>
                <a:latin typeface="Garamond" panose="02020404030301010803" pitchFamily="18" charset="0"/>
                <a:ea typeface="Calibri" panose="020F0502020204030204" pitchFamily="34" charset="0"/>
              </a:rPr>
              <a:t>           Indicator de program</a:t>
            </a:r>
            <a:r>
              <a:rPr lang="ro-RO" sz="4500" b="1" dirty="0">
                <a:solidFill>
                  <a:srgbClr val="002060"/>
                </a:solidFill>
                <a:latin typeface="Garamond" panose="02020404030301010803" pitchFamily="18" charset="0"/>
                <a:ea typeface="Calibri" panose="020F0502020204030204" pitchFamily="34" charset="0"/>
              </a:rPr>
              <a:t>: 9 centre comunitare = 9 echipe implementare = 54 profesioniști</a:t>
            </a:r>
            <a:endParaRPr lang="ro-RO" sz="4500" b="1" i="1" dirty="0">
              <a:solidFill>
                <a:srgbClr val="002060"/>
              </a:solidFill>
              <a:latin typeface="Garamond" panose="02020404030301010803" pitchFamily="18" charset="0"/>
              <a:ea typeface="Calibri" panose="020F0502020204030204" pitchFamily="34" charset="0"/>
            </a:endParaRPr>
          </a:p>
          <a:p>
            <a:pPr marL="0" indent="0" algn="just">
              <a:buNone/>
            </a:pPr>
            <a:r>
              <a:rPr lang="ro-RO" sz="4500" b="1" dirty="0">
                <a:solidFill>
                  <a:srgbClr val="002060"/>
                </a:solidFill>
                <a:latin typeface="Garamond" panose="02020404030301010803" pitchFamily="18" charset="0"/>
                <a:ea typeface="Calibri" panose="020F0502020204030204" pitchFamily="34" charset="0"/>
              </a:rPr>
              <a:t>1062 copii, tineri și familiile </a:t>
            </a:r>
            <a:r>
              <a:rPr lang="ro-RO" sz="4500" dirty="0">
                <a:solidFill>
                  <a:srgbClr val="002060"/>
                </a:solidFill>
                <a:latin typeface="Garamond" panose="02020404030301010803" pitchFamily="18" charset="0"/>
                <a:ea typeface="Calibri" panose="020F0502020204030204" pitchFamily="34" charset="0"/>
              </a:rPr>
              <a:t>acestora au participat la </a:t>
            </a:r>
            <a:r>
              <a:rPr lang="ro-RO" sz="4500" b="1" dirty="0">
                <a:solidFill>
                  <a:srgbClr val="002060"/>
                </a:solidFill>
                <a:latin typeface="Garamond" panose="02020404030301010803" pitchFamily="18" charset="0"/>
                <a:ea typeface="Calibri" panose="020F0502020204030204" pitchFamily="34" charset="0"/>
              </a:rPr>
              <a:t>ateliere tematice, grupuri de suport </a:t>
            </a:r>
            <a:r>
              <a:rPr lang="ro-RO" sz="4500" dirty="0">
                <a:solidFill>
                  <a:srgbClr val="002060"/>
                </a:solidFill>
                <a:latin typeface="Garamond" panose="02020404030301010803" pitchFamily="18" charset="0"/>
                <a:ea typeface="Calibri" panose="020F0502020204030204" pitchFamily="34" charset="0"/>
              </a:rPr>
              <a:t>și </a:t>
            </a:r>
            <a:r>
              <a:rPr lang="ro-RO" sz="4500" b="1" dirty="0">
                <a:solidFill>
                  <a:srgbClr val="002060"/>
                </a:solidFill>
                <a:latin typeface="Garamond" panose="02020404030301010803" pitchFamily="18" charset="0"/>
                <a:ea typeface="Calibri" panose="020F0502020204030204" pitchFamily="34" charset="0"/>
              </a:rPr>
              <a:t>întâlniri de informare socială</a:t>
            </a:r>
            <a:r>
              <a:rPr lang="ro-RO" sz="4500" dirty="0">
                <a:solidFill>
                  <a:srgbClr val="002060"/>
                </a:solidFill>
                <a:latin typeface="Garamond" panose="02020404030301010803" pitchFamily="18" charset="0"/>
                <a:ea typeface="Calibri" panose="020F0502020204030204" pitchFamily="34" charset="0"/>
              </a:rPr>
              <a:t>, în scopul ameliorării situațiilor de vulnerabilitate</a:t>
            </a:r>
          </a:p>
          <a:p>
            <a:pPr marL="0" indent="0" algn="just">
              <a:buNone/>
            </a:pPr>
            <a:r>
              <a:rPr lang="ro-RO" sz="4500" b="1" i="1" dirty="0">
                <a:solidFill>
                  <a:srgbClr val="002060"/>
                </a:solidFill>
                <a:latin typeface="Garamond" panose="02020404030301010803" pitchFamily="18" charset="0"/>
                <a:ea typeface="Calibri" panose="020F0502020204030204" pitchFamily="34" charset="0"/>
              </a:rPr>
              <a:t>        Indicator de program: 494 persoane, indicator atins: 1062 persoane</a:t>
            </a:r>
            <a:endParaRPr lang="ro-RO" sz="4500" dirty="0">
              <a:solidFill>
                <a:srgbClr val="002060"/>
              </a:solidFill>
              <a:latin typeface="Garamond" panose="02020404030301010803" pitchFamily="18" charset="0"/>
              <a:ea typeface="Calibri" panose="020F0502020204030204" pitchFamily="34" charset="0"/>
            </a:endParaRPr>
          </a:p>
          <a:p>
            <a:pPr marL="0" indent="0" algn="just">
              <a:buNone/>
            </a:pPr>
            <a:r>
              <a:rPr lang="ro-RO" sz="4500" b="1" dirty="0">
                <a:solidFill>
                  <a:srgbClr val="002060"/>
                </a:solidFill>
                <a:effectLst/>
                <a:latin typeface="Garamond" panose="02020404030301010803" pitchFamily="18" charset="0"/>
                <a:ea typeface="Calibri" panose="020F0502020204030204" pitchFamily="34" charset="0"/>
              </a:rPr>
              <a:t>556 </a:t>
            </a:r>
            <a:r>
              <a:rPr lang="ro-RO" sz="4500" b="1" dirty="0">
                <a:solidFill>
                  <a:srgbClr val="002060"/>
                </a:solidFill>
                <a:latin typeface="Garamond" panose="02020404030301010803" pitchFamily="18" charset="0"/>
                <a:ea typeface="Calibri" panose="020F0502020204030204" pitchFamily="34" charset="0"/>
              </a:rPr>
              <a:t>persoane </a:t>
            </a:r>
            <a:r>
              <a:rPr lang="ro-RO" sz="4500" dirty="0">
                <a:solidFill>
                  <a:srgbClr val="002060"/>
                </a:solidFill>
                <a:effectLst/>
                <a:latin typeface="Garamond" panose="02020404030301010803" pitchFamily="18" charset="0"/>
                <a:ea typeface="Calibri" panose="020F0502020204030204" pitchFamily="34" charset="0"/>
              </a:rPr>
              <a:t>au fost monitorizate la domiciliu, prin actiuni de informare socială, sprijin în obținerea actelor de identitate, întocmirea dosarelor pentru încadrarea în grad de handicap, oferire de sprijin material de urgență, datorită incapacității de a se deplasa la centrul comunitar</a:t>
            </a:r>
          </a:p>
          <a:p>
            <a:pPr marL="0" indent="0" algn="just">
              <a:buNone/>
            </a:pPr>
            <a:r>
              <a:rPr lang="ro-RO" sz="4500" b="1" i="1" dirty="0">
                <a:solidFill>
                  <a:srgbClr val="002060"/>
                </a:solidFill>
                <a:latin typeface="Garamond" panose="02020404030301010803" pitchFamily="18" charset="0"/>
                <a:ea typeface="Calibri" panose="020F0502020204030204" pitchFamily="34" charset="0"/>
              </a:rPr>
              <a:t>        Indicator de program: 494 persoane, indicator atins: 556 persoane</a:t>
            </a:r>
            <a:endParaRPr lang="ro-RO" sz="4500" dirty="0">
              <a:solidFill>
                <a:srgbClr val="002060"/>
              </a:solidFill>
              <a:latin typeface="Garamond" panose="02020404030301010803" pitchFamily="18" charset="0"/>
              <a:ea typeface="Calibri" panose="020F0502020204030204" pitchFamily="34" charset="0"/>
            </a:endParaRPr>
          </a:p>
          <a:p>
            <a:pPr marL="0" indent="0">
              <a:buNone/>
            </a:pPr>
            <a:endParaRPr lang="en-US" dirty="0">
              <a:solidFill>
                <a:schemeClr val="tx1"/>
              </a:solidFill>
              <a:latin typeface="+mj-lt"/>
            </a:endParaRPr>
          </a:p>
        </p:txBody>
      </p:sp>
      <p:sp>
        <p:nvSpPr>
          <p:cNvPr id="6" name="Title 5">
            <a:extLst>
              <a:ext uri="{FF2B5EF4-FFF2-40B4-BE49-F238E27FC236}">
                <a16:creationId xmlns:a16="http://schemas.microsoft.com/office/drawing/2014/main" id="{8146B020-2B12-4533-AB98-A078339B314A}"/>
              </a:ext>
            </a:extLst>
          </p:cNvPr>
          <p:cNvSpPr>
            <a:spLocks noGrp="1"/>
          </p:cNvSpPr>
          <p:nvPr>
            <p:ph type="title"/>
          </p:nvPr>
        </p:nvSpPr>
        <p:spPr>
          <a:xfrm>
            <a:off x="1021403" y="2723744"/>
            <a:ext cx="3542645" cy="2071992"/>
          </a:xfrm>
        </p:spPr>
        <p:txBody>
          <a:bodyPr vert="horz" lIns="91440" tIns="45720" rIns="91440" bIns="45720" rtlCol="0" anchor="b">
            <a:normAutofit fontScale="90000"/>
          </a:bodyPr>
          <a:lstStyle/>
          <a:p>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br>
              <a:rPr lang="ro-RO" sz="2400" dirty="0">
                <a:latin typeface="Garamond" panose="02020404030301010803" pitchFamily="18" charset="0"/>
              </a:rPr>
            </a:br>
            <a:r>
              <a:rPr lang="ro-RO" sz="2400" dirty="0">
                <a:latin typeface="Garamond" panose="02020404030301010803" pitchFamily="18" charset="0"/>
              </a:rPr>
              <a:t>A4 - SERVICII DE BAZĂ FURNIZATE</a:t>
            </a:r>
            <a:br>
              <a:rPr lang="ro-RO" sz="2400" dirty="0">
                <a:latin typeface="Garamond" panose="02020404030301010803" pitchFamily="18" charset="0"/>
              </a:rPr>
            </a:br>
            <a:r>
              <a:rPr lang="ro-RO" sz="2400" dirty="0">
                <a:latin typeface="Garamond" panose="02020404030301010803" pitchFamily="18" charset="0"/>
              </a:rPr>
              <a:t>(ATELIERE TEMATICE, GRUPURI DE SPRIJIN, VIZITE LA DOMICILIU)</a:t>
            </a:r>
            <a:br>
              <a:rPr lang="ro-RO" sz="2400" dirty="0">
                <a:latin typeface="Garamond" panose="02020404030301010803" pitchFamily="18" charset="0"/>
              </a:rPr>
            </a:br>
            <a:r>
              <a:rPr lang="ro-RO" sz="2400" dirty="0">
                <a:latin typeface="Garamond" panose="02020404030301010803" pitchFamily="18" charset="0"/>
              </a:rPr>
              <a:t>           </a:t>
            </a:r>
            <a:r>
              <a:rPr lang="ro-RO" sz="2400" i="1" dirty="0">
                <a:latin typeface="Garamond" panose="02020404030301010803" pitchFamily="18" charset="0"/>
              </a:rPr>
              <a:t>BACĂU</a:t>
            </a:r>
            <a:br>
              <a:rPr lang="ro-RO" sz="2400" i="1" dirty="0">
                <a:latin typeface="Garamond" panose="02020404030301010803" pitchFamily="18" charset="0"/>
              </a:rPr>
            </a:br>
            <a:br>
              <a:rPr lang="ro-RO" sz="2400" dirty="0">
                <a:latin typeface="Garamond" panose="02020404030301010803" pitchFamily="18" charset="0"/>
              </a:rPr>
            </a:br>
            <a:r>
              <a:rPr lang="ro-RO" sz="2400" b="0" i="1" dirty="0">
                <a:latin typeface="Garamond" panose="02020404030301010803" pitchFamily="18" charset="0"/>
              </a:rPr>
              <a:t>Obiectiv: Creșterea accesului la servicii de asistență socială</a:t>
            </a:r>
            <a:endParaRPr lang="en-US" sz="2400" b="0" i="1" dirty="0">
              <a:solidFill>
                <a:schemeClr val="tx1"/>
              </a:solidFill>
              <a:latin typeface="Garamond" panose="02020404030301010803" pitchFamily="18" charset="0"/>
            </a:endParaRPr>
          </a:p>
        </p:txBody>
      </p:sp>
      <p:pic>
        <p:nvPicPr>
          <p:cNvPr id="21" name="Graphic 20" descr="Clapping hands with solid fill">
            <a:extLst>
              <a:ext uri="{FF2B5EF4-FFF2-40B4-BE49-F238E27FC236}">
                <a16:creationId xmlns:a16="http://schemas.microsoft.com/office/drawing/2014/main" id="{8FD6BDC5-710F-408D-9A79-5E54AC5F415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50985" y="2182735"/>
            <a:ext cx="292873" cy="294198"/>
          </a:xfrm>
          <a:prstGeom prst="rect">
            <a:avLst/>
          </a:prstGeom>
        </p:spPr>
      </p:pic>
      <p:pic>
        <p:nvPicPr>
          <p:cNvPr id="23" name="Graphic 22" descr="Clapping hands with solid fill">
            <a:extLst>
              <a:ext uri="{FF2B5EF4-FFF2-40B4-BE49-F238E27FC236}">
                <a16:creationId xmlns:a16="http://schemas.microsoft.com/office/drawing/2014/main" id="{69D293F7-787A-435E-82EA-DD0C695D11A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25798" y="3714199"/>
            <a:ext cx="318059" cy="294198"/>
          </a:xfrm>
          <a:prstGeom prst="rect">
            <a:avLst/>
          </a:prstGeom>
        </p:spPr>
      </p:pic>
      <p:pic>
        <p:nvPicPr>
          <p:cNvPr id="25" name="Graphic 24" descr="Clapping hands with solid fill">
            <a:extLst>
              <a:ext uri="{FF2B5EF4-FFF2-40B4-BE49-F238E27FC236}">
                <a16:creationId xmlns:a16="http://schemas.microsoft.com/office/drawing/2014/main" id="{2E22D4E2-1C4F-4E5D-9D2E-EB766F83296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25798" y="5184105"/>
            <a:ext cx="318059" cy="294198"/>
          </a:xfrm>
          <a:prstGeom prst="rect">
            <a:avLst/>
          </a:prstGeom>
        </p:spPr>
      </p:pic>
      <p:pic>
        <p:nvPicPr>
          <p:cNvPr id="27" name="Graphic 26" descr="Cheers with solid fill">
            <a:extLst>
              <a:ext uri="{FF2B5EF4-FFF2-40B4-BE49-F238E27FC236}">
                <a16:creationId xmlns:a16="http://schemas.microsoft.com/office/drawing/2014/main" id="{F6D5786E-9D20-4199-A172-4033657BC0B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06772" y="5524831"/>
            <a:ext cx="644053" cy="557917"/>
          </a:xfrm>
          <a:prstGeom prst="rect">
            <a:avLst/>
          </a:prstGeom>
        </p:spPr>
      </p:pic>
    </p:spTree>
    <p:extLst>
      <p:ext uri="{BB962C8B-B14F-4D97-AF65-F5344CB8AC3E}">
        <p14:creationId xmlns:p14="http://schemas.microsoft.com/office/powerpoint/2010/main" val="893224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CCBAAA8-DE36-46A7-8728-72C3486FDBF0}"/>
              </a:ext>
            </a:extLst>
          </p:cNvPr>
          <p:cNvSpPr>
            <a:spLocks noGrp="1"/>
          </p:cNvSpPr>
          <p:nvPr>
            <p:ph idx="1"/>
          </p:nvPr>
        </p:nvSpPr>
        <p:spPr>
          <a:xfrm>
            <a:off x="4754882" y="1465006"/>
            <a:ext cx="7132318" cy="5279922"/>
          </a:xfrm>
        </p:spPr>
        <p:txBody>
          <a:bodyPr vert="horz" lIns="0" tIns="45720" rIns="0" bIns="45720" rtlCol="0">
            <a:noAutofit/>
          </a:bodyPr>
          <a:lstStyle/>
          <a:p>
            <a:pPr marL="0" indent="0" algn="just">
              <a:buNone/>
            </a:pPr>
            <a:r>
              <a:rPr lang="ro-RO" b="1" dirty="0">
                <a:solidFill>
                  <a:srgbClr val="002060"/>
                </a:solidFill>
                <a:latin typeface="Garamond" panose="02020404030301010803" pitchFamily="18" charset="0"/>
                <a:ea typeface="Calibri" panose="020F0502020204030204" pitchFamily="34" charset="0"/>
              </a:rPr>
              <a:t>71 persoane </a:t>
            </a:r>
            <a:r>
              <a:rPr lang="ro-RO" dirty="0">
                <a:solidFill>
                  <a:srgbClr val="002060"/>
                </a:solidFill>
                <a:latin typeface="Garamond" panose="02020404030301010803" pitchFamily="18" charset="0"/>
                <a:ea typeface="Calibri" panose="020F0502020204030204" pitchFamily="34" charset="0"/>
              </a:rPr>
              <a:t>au fost însoțite la instituțiile abilitate ale statului, pentru obținerea de echipamente medicale (cărucioare, proteze,etc.) si a depunerii unor documentații pentru facilități</a:t>
            </a:r>
          </a:p>
          <a:p>
            <a:pPr marL="0" indent="0" algn="just">
              <a:buNone/>
            </a:pPr>
            <a:r>
              <a:rPr lang="ro-RO" b="1" i="1" dirty="0">
                <a:solidFill>
                  <a:srgbClr val="002060"/>
                </a:solidFill>
                <a:latin typeface="Garamond" panose="02020404030301010803" pitchFamily="18" charset="0"/>
                <a:ea typeface="Calibri" panose="020F0502020204030204" pitchFamily="34" charset="0"/>
              </a:rPr>
              <a:t>     Indicator atins: 71 persoane</a:t>
            </a:r>
            <a:endParaRPr lang="ro-RO" dirty="0">
              <a:solidFill>
                <a:srgbClr val="002060"/>
              </a:solidFill>
              <a:latin typeface="Garamond" panose="02020404030301010803" pitchFamily="18" charset="0"/>
              <a:ea typeface="Calibri" panose="020F0502020204030204" pitchFamily="34" charset="0"/>
            </a:endParaRPr>
          </a:p>
          <a:p>
            <a:pPr marL="0" indent="0" algn="just">
              <a:buNone/>
            </a:pPr>
            <a:r>
              <a:rPr lang="ro-RO" b="1" dirty="0">
                <a:solidFill>
                  <a:srgbClr val="002060"/>
                </a:solidFill>
                <a:effectLst/>
                <a:latin typeface="Garamond" panose="02020404030301010803" pitchFamily="18" charset="0"/>
                <a:ea typeface="Calibri" panose="020F0502020204030204" pitchFamily="34" charset="0"/>
              </a:rPr>
              <a:t>16 copii cu cerințe educationale speciale </a:t>
            </a:r>
            <a:r>
              <a:rPr lang="ro-RO" dirty="0">
                <a:solidFill>
                  <a:srgbClr val="002060"/>
                </a:solidFill>
                <a:effectLst/>
                <a:latin typeface="Garamond" panose="02020404030301010803" pitchFamily="18" charset="0"/>
                <a:ea typeface="Calibri" panose="020F0502020204030204" pitchFamily="34" charset="0"/>
              </a:rPr>
              <a:t>au fost sprijiniți pentru orientare școlară în învățământul de masă/ special</a:t>
            </a:r>
          </a:p>
          <a:p>
            <a:pPr marL="0" indent="0" algn="just">
              <a:buNone/>
            </a:pPr>
            <a:r>
              <a:rPr lang="ro-RO" b="1" i="1" dirty="0">
                <a:solidFill>
                  <a:srgbClr val="002060"/>
                </a:solidFill>
                <a:latin typeface="Garamond" panose="02020404030301010803" pitchFamily="18" charset="0"/>
                <a:ea typeface="Calibri" panose="020F0502020204030204" pitchFamily="34" charset="0"/>
              </a:rPr>
              <a:t>     Indicator atins: 16 copii                                                                                                        </a:t>
            </a:r>
            <a:endParaRPr lang="ro-RO" dirty="0">
              <a:solidFill>
                <a:srgbClr val="002060"/>
              </a:solidFill>
              <a:effectLst/>
              <a:latin typeface="Garamond" panose="02020404030301010803" pitchFamily="18" charset="0"/>
              <a:ea typeface="Calibri" panose="020F0502020204030204" pitchFamily="34" charset="0"/>
            </a:endParaRPr>
          </a:p>
          <a:p>
            <a:pPr marL="0" indent="0" algn="just">
              <a:buNone/>
            </a:pPr>
            <a:r>
              <a:rPr lang="ro-RO" dirty="0">
                <a:solidFill>
                  <a:srgbClr val="002060"/>
                </a:solidFill>
                <a:effectLst/>
                <a:latin typeface="Garamond" panose="02020404030301010803" pitchFamily="18" charset="0"/>
                <a:ea typeface="Calibri" panose="020F0502020204030204" pitchFamily="34" charset="0"/>
              </a:rPr>
              <a:t>Aceste servicii au fost oferite de: </a:t>
            </a:r>
            <a:r>
              <a:rPr lang="ro-RO" b="1" dirty="0">
                <a:solidFill>
                  <a:srgbClr val="002060"/>
                </a:solidFill>
                <a:effectLst/>
                <a:latin typeface="Garamond" panose="02020404030301010803" pitchFamily="18" charset="0"/>
                <a:ea typeface="Calibri" panose="020F0502020204030204" pitchFamily="34" charset="0"/>
              </a:rPr>
              <a:t>22 mediatori, 4 coordonatori locali,         </a:t>
            </a:r>
            <a:r>
              <a:rPr lang="ro-RO" b="1" dirty="0">
                <a:solidFill>
                  <a:srgbClr val="002060"/>
                </a:solidFill>
                <a:latin typeface="Garamond" panose="02020404030301010803" pitchFamily="18" charset="0"/>
                <a:ea typeface="Calibri" panose="020F0502020204030204" pitchFamily="34" charset="0"/>
              </a:rPr>
              <a:t>1 </a:t>
            </a:r>
            <a:r>
              <a:rPr lang="ro-RO" b="1" dirty="0">
                <a:solidFill>
                  <a:srgbClr val="002060"/>
                </a:solidFill>
                <a:effectLst/>
                <a:latin typeface="Garamond" panose="02020404030301010803" pitchFamily="18" charset="0"/>
                <a:ea typeface="Calibri" panose="020F0502020204030204" pitchFamily="34" charset="0"/>
              </a:rPr>
              <a:t>asistent social, 39 lucrători comunitari, 10 voluntari</a:t>
            </a:r>
          </a:p>
          <a:p>
            <a:pPr marL="0" indent="0" algn="ctr">
              <a:buNone/>
            </a:pPr>
            <a:r>
              <a:rPr lang="ro-RO" b="1" dirty="0">
                <a:solidFill>
                  <a:srgbClr val="002060"/>
                </a:solidFill>
                <a:effectLst/>
                <a:latin typeface="Garamond" panose="02020404030301010803" pitchFamily="18" charset="0"/>
                <a:ea typeface="Calibri" panose="020F0502020204030204" pitchFamily="34" charset="0"/>
              </a:rPr>
              <a:t>	</a:t>
            </a:r>
          </a:p>
          <a:p>
            <a:pPr marL="0" indent="0">
              <a:buNone/>
            </a:pPr>
            <a:endParaRPr lang="ro-RO" b="1" i="1" dirty="0">
              <a:solidFill>
                <a:srgbClr val="002060"/>
              </a:solidFill>
              <a:effectLst/>
              <a:latin typeface="Garamond" panose="02020404030301010803" pitchFamily="18" charset="0"/>
              <a:ea typeface="Calibri" panose="020F0502020204030204" pitchFamily="34" charset="0"/>
            </a:endParaRPr>
          </a:p>
          <a:p>
            <a:pPr marL="87313" indent="0" algn="ctr">
              <a:buFont typeface="Calibri" panose="020F0502020204030204" pitchFamily="34" charset="0"/>
              <a:buNone/>
            </a:pPr>
            <a:r>
              <a:rPr lang="ro-RO" dirty="0">
                <a:solidFill>
                  <a:srgbClr val="00B0F0"/>
                </a:solidFill>
                <a:latin typeface="Garamond" panose="02020404030301010803" pitchFamily="18" charset="0"/>
              </a:rPr>
              <a:t>   </a:t>
            </a:r>
          </a:p>
        </p:txBody>
      </p:sp>
      <p:sp>
        <p:nvSpPr>
          <p:cNvPr id="7" name="Title 6">
            <a:extLst>
              <a:ext uri="{FF2B5EF4-FFF2-40B4-BE49-F238E27FC236}">
                <a16:creationId xmlns:a16="http://schemas.microsoft.com/office/drawing/2014/main" id="{36DB04AA-2B2C-4162-AD6D-1FF802682C3D}"/>
              </a:ext>
            </a:extLst>
          </p:cNvPr>
          <p:cNvSpPr>
            <a:spLocks noGrp="1"/>
          </p:cNvSpPr>
          <p:nvPr>
            <p:ph type="title"/>
          </p:nvPr>
        </p:nvSpPr>
        <p:spPr>
          <a:xfrm>
            <a:off x="953729" y="2324911"/>
            <a:ext cx="3801152" cy="2461098"/>
          </a:xfrm>
        </p:spPr>
        <p:txBody>
          <a:bodyPr vert="horz" lIns="91440" tIns="45720" rIns="91440" bIns="45720" rtlCol="0" anchor="b">
            <a:normAutofit fontScale="90000"/>
          </a:bodyPr>
          <a:lstStyle/>
          <a:p>
            <a:br>
              <a:rPr lang="ro-RO" sz="2400" dirty="0">
                <a:latin typeface="Garamond" panose="02020404030301010803" pitchFamily="18" charset="0"/>
              </a:rPr>
            </a:br>
            <a:br>
              <a:rPr lang="ro-RO" sz="2400" dirty="0">
                <a:latin typeface="Garamond" panose="02020404030301010803" pitchFamily="18" charset="0"/>
              </a:rPr>
            </a:br>
            <a:r>
              <a:rPr lang="ro-RO" sz="2400" dirty="0">
                <a:latin typeface="Garamond" panose="02020404030301010803" pitchFamily="18" charset="0"/>
              </a:rPr>
              <a:t>A4- SERVICII DE BAZĂ FURNIZATE</a:t>
            </a:r>
            <a:br>
              <a:rPr lang="ro-RO" sz="2400" dirty="0">
                <a:latin typeface="Garamond" panose="02020404030301010803" pitchFamily="18" charset="0"/>
              </a:rPr>
            </a:br>
            <a:r>
              <a:rPr lang="ro-RO" sz="2400" dirty="0">
                <a:latin typeface="Garamond" panose="02020404030301010803" pitchFamily="18" charset="0"/>
              </a:rPr>
              <a:t>(ATELIERE TEMATICE, GRUPURI DE SPRIJIN, VIZITE LA DOMICILIU)</a:t>
            </a:r>
            <a:br>
              <a:rPr lang="ro-RO" sz="2400" dirty="0">
                <a:latin typeface="Garamond" panose="02020404030301010803" pitchFamily="18" charset="0"/>
              </a:rPr>
            </a:br>
            <a:r>
              <a:rPr lang="ro-RO" sz="2400" dirty="0">
                <a:latin typeface="Garamond" panose="02020404030301010803" pitchFamily="18" charset="0"/>
              </a:rPr>
              <a:t>             BACĂU</a:t>
            </a:r>
            <a:br>
              <a:rPr lang="ro-RO" sz="1800" b="1" dirty="0">
                <a:solidFill>
                  <a:schemeClr val="bg1"/>
                </a:solidFill>
                <a:latin typeface="Garamond" panose="02020404030301010803" pitchFamily="18" charset="0"/>
              </a:rPr>
            </a:br>
            <a:br>
              <a:rPr lang="ro-RO" sz="1800" b="1" dirty="0">
                <a:solidFill>
                  <a:schemeClr val="bg1"/>
                </a:solidFill>
                <a:latin typeface="Garamond" panose="02020404030301010803" pitchFamily="18" charset="0"/>
              </a:rPr>
            </a:br>
            <a:r>
              <a:rPr lang="ro-RO" sz="2000" b="0" i="1" dirty="0">
                <a:latin typeface="Garamond" panose="02020404030301010803" pitchFamily="18" charset="0"/>
              </a:rPr>
              <a:t>Obiectiv: </a:t>
            </a:r>
            <a:r>
              <a:rPr lang="ro-RO" sz="2200" b="0" i="1" dirty="0">
                <a:latin typeface="Garamond" panose="02020404030301010803" pitchFamily="18" charset="0"/>
              </a:rPr>
              <a:t>Creșterea</a:t>
            </a:r>
            <a:r>
              <a:rPr lang="ro-RO" sz="2000" b="0" i="1" dirty="0">
                <a:latin typeface="Garamond" panose="02020404030301010803" pitchFamily="18" charset="0"/>
              </a:rPr>
              <a:t> accesului la servicii de asistență socială</a:t>
            </a:r>
            <a:br>
              <a:rPr lang="en-US" sz="2000" b="1" dirty="0">
                <a:solidFill>
                  <a:schemeClr val="bg1"/>
                </a:solidFill>
                <a:latin typeface="Garamond" panose="02020404030301010803" pitchFamily="18" charset="0"/>
              </a:rPr>
            </a:br>
            <a:endParaRPr lang="en-US" sz="2000" dirty="0">
              <a:solidFill>
                <a:schemeClr val="tx1">
                  <a:lumMod val="75000"/>
                  <a:lumOff val="25000"/>
                </a:schemeClr>
              </a:solidFill>
              <a:latin typeface="Garamond" panose="02020404030301010803" pitchFamily="18" charset="0"/>
            </a:endParaRPr>
          </a:p>
        </p:txBody>
      </p:sp>
      <p:pic>
        <p:nvPicPr>
          <p:cNvPr id="4" name="Graphic 3" descr="Clapping hands with solid fill">
            <a:extLst>
              <a:ext uri="{FF2B5EF4-FFF2-40B4-BE49-F238E27FC236}">
                <a16:creationId xmlns:a16="http://schemas.microsoft.com/office/drawing/2014/main" id="{64BAD844-FB89-46CF-B894-C254BA82EF2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79059" y="2807077"/>
            <a:ext cx="292873" cy="294198"/>
          </a:xfrm>
          <a:prstGeom prst="rect">
            <a:avLst/>
          </a:prstGeom>
        </p:spPr>
      </p:pic>
      <p:pic>
        <p:nvPicPr>
          <p:cNvPr id="5" name="Graphic 4" descr="Clapping hands with solid fill">
            <a:extLst>
              <a:ext uri="{FF2B5EF4-FFF2-40B4-BE49-F238E27FC236}">
                <a16:creationId xmlns:a16="http://schemas.microsoft.com/office/drawing/2014/main" id="{B0554AE5-1D6E-4D0C-A029-2868681DAA1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88425" y="3957868"/>
            <a:ext cx="292873" cy="294198"/>
          </a:xfrm>
          <a:prstGeom prst="rect">
            <a:avLst/>
          </a:prstGeom>
        </p:spPr>
      </p:pic>
      <p:pic>
        <p:nvPicPr>
          <p:cNvPr id="10" name="Graphic 9" descr="Cheers with solid fill">
            <a:extLst>
              <a:ext uri="{FF2B5EF4-FFF2-40B4-BE49-F238E27FC236}">
                <a16:creationId xmlns:a16="http://schemas.microsoft.com/office/drawing/2014/main" id="{C2A61921-D9E9-4394-AD5D-141FC8BE408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1036" y="5392994"/>
            <a:ext cx="821248" cy="634180"/>
          </a:xfrm>
          <a:prstGeom prst="rect">
            <a:avLst/>
          </a:prstGeom>
        </p:spPr>
      </p:pic>
    </p:spTree>
    <p:extLst>
      <p:ext uri="{BB962C8B-B14F-4D97-AF65-F5344CB8AC3E}">
        <p14:creationId xmlns:p14="http://schemas.microsoft.com/office/powerpoint/2010/main" val="2596897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A511A8-E555-4247-AC10-038A6F27DA33}"/>
              </a:ext>
            </a:extLst>
          </p:cNvPr>
          <p:cNvSpPr>
            <a:spLocks noGrp="1"/>
          </p:cNvSpPr>
          <p:nvPr>
            <p:ph idx="1"/>
          </p:nvPr>
        </p:nvSpPr>
        <p:spPr>
          <a:xfrm>
            <a:off x="5038928" y="963038"/>
            <a:ext cx="6867727" cy="4970834"/>
          </a:xfrm>
        </p:spPr>
        <p:txBody>
          <a:bodyPr>
            <a:normAutofit fontScale="85000" lnSpcReduction="20000"/>
          </a:bodyPr>
          <a:lstStyle/>
          <a:p>
            <a:pPr marL="0" indent="0" algn="just">
              <a:buNone/>
            </a:pPr>
            <a:r>
              <a:rPr lang="ro-RO" sz="2000" b="1" dirty="0">
                <a:solidFill>
                  <a:srgbClr val="002060"/>
                </a:solidFill>
                <a:latin typeface="Garamond" panose="02020404030301010803" pitchFamily="18" charset="0"/>
              </a:rPr>
              <a:t>Echipa de implementare </a:t>
            </a:r>
            <a:r>
              <a:rPr lang="ro-RO" sz="2000" dirty="0">
                <a:solidFill>
                  <a:srgbClr val="002060"/>
                </a:solidFill>
                <a:latin typeface="Garamond" panose="02020404030301010803" pitchFamily="18" charset="0"/>
              </a:rPr>
              <a:t>(2 mediatori sociali, 2 lucrători comunitari, 1 coordonator local) au identificat </a:t>
            </a:r>
            <a:r>
              <a:rPr lang="en-US" sz="2000" b="1" dirty="0" err="1">
                <a:solidFill>
                  <a:srgbClr val="002060"/>
                </a:solidFill>
                <a:effectLst/>
                <a:latin typeface="Garamond" panose="02020404030301010803" pitchFamily="18" charset="0"/>
                <a:ea typeface="Calibri" panose="020F0502020204030204" pitchFamily="34" charset="0"/>
              </a:rPr>
              <a:t>nevoil</a:t>
            </a:r>
            <a:r>
              <a:rPr lang="ro-RO" sz="2000" b="1" dirty="0">
                <a:solidFill>
                  <a:srgbClr val="002060"/>
                </a:solidFill>
                <a:effectLst/>
                <a:latin typeface="Garamond" panose="02020404030301010803" pitchFamily="18" charset="0"/>
                <a:ea typeface="Calibri" panose="020F0502020204030204" pitchFamily="34" charset="0"/>
              </a:rPr>
              <a:t>e</a:t>
            </a:r>
            <a:r>
              <a:rPr lang="en-US" sz="2000" b="1" dirty="0">
                <a:solidFill>
                  <a:srgbClr val="002060"/>
                </a:solidFill>
                <a:effectLst/>
                <a:latin typeface="Garamond" panose="02020404030301010803" pitchFamily="18" charset="0"/>
                <a:ea typeface="Calibri" panose="020F0502020204030204" pitchFamily="34" charset="0"/>
              </a:rPr>
              <a:t> de </a:t>
            </a:r>
            <a:r>
              <a:rPr lang="en-US" sz="2000" b="1" dirty="0" err="1">
                <a:solidFill>
                  <a:srgbClr val="002060"/>
                </a:solidFill>
                <a:effectLst/>
                <a:latin typeface="Garamond" panose="02020404030301010803" pitchFamily="18" charset="0"/>
                <a:ea typeface="Calibri" panose="020F0502020204030204" pitchFamily="34" charset="0"/>
              </a:rPr>
              <a:t>sprijin</a:t>
            </a:r>
            <a:r>
              <a:rPr lang="en-US" sz="2000" b="1" dirty="0">
                <a:solidFill>
                  <a:srgbClr val="002060"/>
                </a:solidFill>
                <a:effectLst/>
                <a:latin typeface="Garamond" panose="02020404030301010803" pitchFamily="18" charset="0"/>
                <a:ea typeface="Calibri" panose="020F0502020204030204" pitchFamily="34" charset="0"/>
              </a:rPr>
              <a:t> </a:t>
            </a:r>
            <a:r>
              <a:rPr lang="ro-RO" sz="2000" dirty="0">
                <a:solidFill>
                  <a:srgbClr val="002060"/>
                </a:solidFill>
                <a:effectLst/>
                <a:latin typeface="Garamond" panose="02020404030301010803" pitchFamily="18" charset="0"/>
                <a:ea typeface="Calibri" panose="020F0502020204030204" pitchFamily="34" charset="0"/>
              </a:rPr>
              <a:t>și au orientat persoanele către </a:t>
            </a:r>
            <a:r>
              <a:rPr lang="ro-RO" sz="2000" b="1" dirty="0">
                <a:solidFill>
                  <a:srgbClr val="002060"/>
                </a:solidFill>
                <a:effectLst/>
                <a:latin typeface="Garamond" panose="02020404030301010803" pitchFamily="18" charset="0"/>
                <a:ea typeface="Calibri" panose="020F0502020204030204" pitchFamily="34" charset="0"/>
              </a:rPr>
              <a:t>servicii psiho-sociale  primare și specializate </a:t>
            </a:r>
          </a:p>
          <a:p>
            <a:pPr marL="0" indent="0" algn="just">
              <a:buNone/>
            </a:pPr>
            <a:r>
              <a:rPr lang="ro-RO" sz="2000" b="1" i="1" dirty="0">
                <a:solidFill>
                  <a:srgbClr val="002060"/>
                </a:solidFill>
                <a:latin typeface="Garamond" panose="02020404030301010803" pitchFamily="18" charset="0"/>
                <a:ea typeface="Calibri" panose="020F0502020204030204" pitchFamily="34" charset="0"/>
              </a:rPr>
              <a:t>           Indicator de program</a:t>
            </a:r>
            <a:r>
              <a:rPr lang="ro-RO" sz="2000" b="1" dirty="0">
                <a:solidFill>
                  <a:srgbClr val="002060"/>
                </a:solidFill>
                <a:latin typeface="Garamond" panose="02020404030301010803" pitchFamily="18" charset="0"/>
                <a:ea typeface="Calibri" panose="020F0502020204030204" pitchFamily="34" charset="0"/>
              </a:rPr>
              <a:t>: 2 centre comunitare = 2 echipe implementare = 9 profesioniști</a:t>
            </a:r>
            <a:endParaRPr lang="ro-RO" sz="2000" b="1" i="1" dirty="0">
              <a:solidFill>
                <a:srgbClr val="002060"/>
              </a:solidFill>
              <a:latin typeface="Garamond" panose="02020404030301010803" pitchFamily="18" charset="0"/>
              <a:ea typeface="Calibri" panose="020F0502020204030204" pitchFamily="34" charset="0"/>
            </a:endParaRPr>
          </a:p>
          <a:p>
            <a:pPr marL="0" indent="0" algn="just">
              <a:buNone/>
            </a:pPr>
            <a:r>
              <a:rPr lang="ro-RO" b="1" dirty="0">
                <a:solidFill>
                  <a:srgbClr val="002060"/>
                </a:solidFill>
                <a:latin typeface="Garamond" panose="02020404030301010803" pitchFamily="18" charset="0"/>
                <a:ea typeface="Calibri" panose="020F0502020204030204" pitchFamily="34" charset="0"/>
              </a:rPr>
              <a:t>499</a:t>
            </a:r>
            <a:r>
              <a:rPr lang="ro-RO" sz="2000" b="1" dirty="0">
                <a:solidFill>
                  <a:srgbClr val="002060"/>
                </a:solidFill>
                <a:latin typeface="Garamond" panose="02020404030301010803" pitchFamily="18" charset="0"/>
                <a:ea typeface="Calibri" panose="020F0502020204030204" pitchFamily="34" charset="0"/>
              </a:rPr>
              <a:t> copii, tineri și familiile </a:t>
            </a:r>
            <a:r>
              <a:rPr lang="ro-RO" sz="2000" dirty="0">
                <a:solidFill>
                  <a:srgbClr val="002060"/>
                </a:solidFill>
                <a:latin typeface="Garamond" panose="02020404030301010803" pitchFamily="18" charset="0"/>
                <a:ea typeface="Calibri" panose="020F0502020204030204" pitchFamily="34" charset="0"/>
              </a:rPr>
              <a:t>acestora au participat la </a:t>
            </a:r>
            <a:r>
              <a:rPr lang="ro-RO" sz="2000" b="1" dirty="0">
                <a:solidFill>
                  <a:srgbClr val="002060"/>
                </a:solidFill>
                <a:latin typeface="Garamond" panose="02020404030301010803" pitchFamily="18" charset="0"/>
                <a:ea typeface="Calibri" panose="020F0502020204030204" pitchFamily="34" charset="0"/>
              </a:rPr>
              <a:t>ateliere tematice, grupuri de suport </a:t>
            </a:r>
            <a:r>
              <a:rPr lang="ro-RO" sz="2000" dirty="0">
                <a:solidFill>
                  <a:srgbClr val="002060"/>
                </a:solidFill>
                <a:latin typeface="Garamond" panose="02020404030301010803" pitchFamily="18" charset="0"/>
                <a:ea typeface="Calibri" panose="020F0502020204030204" pitchFamily="34" charset="0"/>
              </a:rPr>
              <a:t>și </a:t>
            </a:r>
            <a:r>
              <a:rPr lang="ro-RO" sz="2000" b="1" dirty="0">
                <a:solidFill>
                  <a:srgbClr val="002060"/>
                </a:solidFill>
                <a:latin typeface="Garamond" panose="02020404030301010803" pitchFamily="18" charset="0"/>
                <a:ea typeface="Calibri" panose="020F0502020204030204" pitchFamily="34" charset="0"/>
              </a:rPr>
              <a:t>întâlniri de informare socială</a:t>
            </a:r>
            <a:r>
              <a:rPr lang="ro-RO" sz="2000" dirty="0">
                <a:solidFill>
                  <a:srgbClr val="002060"/>
                </a:solidFill>
                <a:latin typeface="Garamond" panose="02020404030301010803" pitchFamily="18" charset="0"/>
                <a:ea typeface="Calibri" panose="020F0502020204030204" pitchFamily="34" charset="0"/>
              </a:rPr>
              <a:t>, în scopul ameliorării situațiilor de vulnerabilitate</a:t>
            </a:r>
          </a:p>
          <a:p>
            <a:pPr marL="0" indent="0" algn="just">
              <a:buNone/>
            </a:pPr>
            <a:r>
              <a:rPr lang="ro-RO" sz="2000" b="1" i="1" dirty="0">
                <a:solidFill>
                  <a:srgbClr val="002060"/>
                </a:solidFill>
                <a:latin typeface="Garamond" panose="02020404030301010803" pitchFamily="18" charset="0"/>
                <a:ea typeface="Calibri" panose="020F0502020204030204" pitchFamily="34" charset="0"/>
              </a:rPr>
              <a:t>          Indicator de program: 250 persoane, indicator atins: 499 persoane</a:t>
            </a:r>
            <a:endParaRPr lang="ro-RO" sz="2000" dirty="0">
              <a:solidFill>
                <a:srgbClr val="002060"/>
              </a:solidFill>
              <a:latin typeface="Garamond" panose="02020404030301010803" pitchFamily="18" charset="0"/>
              <a:ea typeface="Calibri" panose="020F0502020204030204" pitchFamily="34" charset="0"/>
            </a:endParaRPr>
          </a:p>
          <a:p>
            <a:pPr marL="0" indent="0" algn="just">
              <a:buNone/>
            </a:pPr>
            <a:r>
              <a:rPr lang="ro-RO" b="1" dirty="0">
                <a:solidFill>
                  <a:srgbClr val="002060"/>
                </a:solidFill>
                <a:latin typeface="Garamond" panose="02020404030301010803" pitchFamily="18" charset="0"/>
                <a:ea typeface="Calibri" panose="020F0502020204030204" pitchFamily="34" charset="0"/>
              </a:rPr>
              <a:t>300 </a:t>
            </a:r>
            <a:r>
              <a:rPr lang="ro-RO" sz="2000" b="1" dirty="0">
                <a:solidFill>
                  <a:srgbClr val="002060"/>
                </a:solidFill>
                <a:latin typeface="Garamond" panose="02020404030301010803" pitchFamily="18" charset="0"/>
                <a:ea typeface="Calibri" panose="020F0502020204030204" pitchFamily="34" charset="0"/>
              </a:rPr>
              <a:t>persoane </a:t>
            </a:r>
            <a:r>
              <a:rPr lang="ro-RO" sz="2000" dirty="0">
                <a:solidFill>
                  <a:srgbClr val="002060"/>
                </a:solidFill>
                <a:effectLst/>
                <a:latin typeface="Garamond" panose="02020404030301010803" pitchFamily="18" charset="0"/>
                <a:ea typeface="Calibri" panose="020F0502020204030204" pitchFamily="34" charset="0"/>
              </a:rPr>
              <a:t>au fost monitorizate la domiciliu, prin actiuni de informare socială, sprijin în obținerea actelor de identitate, întocmirea dosarelor pentru încadrarea în grad de handicap, oferire de sprijin material de urgență, datorită incapacității de a se deplasa la centrul comunitar</a:t>
            </a:r>
          </a:p>
          <a:p>
            <a:pPr marL="0" indent="0" algn="just">
              <a:buNone/>
            </a:pPr>
            <a:r>
              <a:rPr lang="ro-RO" sz="2000" b="1" i="1" dirty="0">
                <a:solidFill>
                  <a:srgbClr val="002060"/>
                </a:solidFill>
                <a:latin typeface="Garamond" panose="02020404030301010803" pitchFamily="18" charset="0"/>
                <a:ea typeface="Calibri" panose="020F0502020204030204" pitchFamily="34" charset="0"/>
              </a:rPr>
              <a:t>          Indicator de program: 250 persoane, indicator atins: 250 persoane</a:t>
            </a:r>
          </a:p>
          <a:p>
            <a:pPr marL="0" indent="0" algn="just">
              <a:buNone/>
            </a:pPr>
            <a:endParaRPr lang="ro-RO" sz="2000" b="1" i="1" dirty="0">
              <a:solidFill>
                <a:srgbClr val="002060"/>
              </a:solidFill>
              <a:latin typeface="Garamond" panose="02020404030301010803" pitchFamily="18" charset="0"/>
              <a:ea typeface="Calibri" panose="020F0502020204030204" pitchFamily="34" charset="0"/>
            </a:endParaRPr>
          </a:p>
          <a:p>
            <a:pPr marL="0" indent="0" algn="just">
              <a:buNone/>
            </a:pPr>
            <a:r>
              <a:rPr lang="ro-RO" sz="2000" b="1" dirty="0">
                <a:solidFill>
                  <a:srgbClr val="00B0F0"/>
                </a:solidFill>
                <a:latin typeface="Garamond" panose="02020404030301010803" pitchFamily="18" charset="0"/>
              </a:rPr>
              <a:t>                                          </a:t>
            </a:r>
            <a:endParaRPr lang="en-US" dirty="0"/>
          </a:p>
          <a:p>
            <a:pPr marL="0" indent="0" algn="just">
              <a:buNone/>
            </a:pPr>
            <a:endParaRPr lang="ro-RO" sz="2000" dirty="0">
              <a:solidFill>
                <a:srgbClr val="002060"/>
              </a:solidFill>
              <a:latin typeface="Garamond" panose="02020404030301010803" pitchFamily="18" charset="0"/>
              <a:ea typeface="Calibri" panose="020F0502020204030204" pitchFamily="34" charset="0"/>
            </a:endParaRPr>
          </a:p>
          <a:p>
            <a:endParaRPr lang="en-US" dirty="0"/>
          </a:p>
        </p:txBody>
      </p:sp>
      <p:sp>
        <p:nvSpPr>
          <p:cNvPr id="3" name="Title 2">
            <a:extLst>
              <a:ext uri="{FF2B5EF4-FFF2-40B4-BE49-F238E27FC236}">
                <a16:creationId xmlns:a16="http://schemas.microsoft.com/office/drawing/2014/main" id="{909550E0-D429-4384-99C4-E601BE08F6B6}"/>
              </a:ext>
            </a:extLst>
          </p:cNvPr>
          <p:cNvSpPr>
            <a:spLocks noGrp="1"/>
          </p:cNvSpPr>
          <p:nvPr>
            <p:ph type="title"/>
          </p:nvPr>
        </p:nvSpPr>
        <p:spPr>
          <a:xfrm>
            <a:off x="1092200" y="1885125"/>
            <a:ext cx="3314700" cy="2784152"/>
          </a:xfrm>
        </p:spPr>
        <p:txBody>
          <a:bodyPr>
            <a:normAutofit fontScale="90000"/>
          </a:bodyPr>
          <a:lstStyle/>
          <a:p>
            <a:r>
              <a:rPr lang="ro-RO" sz="2200" dirty="0">
                <a:latin typeface="Garamond" panose="02020404030301010803" pitchFamily="18" charset="0"/>
              </a:rPr>
              <a:t>A4 - SERVICII DE BAZĂ FURNIZATE</a:t>
            </a:r>
            <a:br>
              <a:rPr lang="ro-RO" sz="2200" dirty="0">
                <a:latin typeface="Garamond" panose="02020404030301010803" pitchFamily="18" charset="0"/>
              </a:rPr>
            </a:br>
            <a:r>
              <a:rPr lang="ro-RO" sz="2200" dirty="0">
                <a:latin typeface="Garamond" panose="02020404030301010803" pitchFamily="18" charset="0"/>
              </a:rPr>
              <a:t>(ATELIERE TEMATICE, GRUPURI DE SPRIJIN, VIZITE LA DOMICILIU)</a:t>
            </a:r>
            <a:br>
              <a:rPr lang="ro-RO" sz="2200" dirty="0">
                <a:latin typeface="Garamond" panose="02020404030301010803" pitchFamily="18" charset="0"/>
              </a:rPr>
            </a:br>
            <a:r>
              <a:rPr lang="ro-RO" sz="2200" dirty="0">
                <a:latin typeface="Garamond" panose="02020404030301010803" pitchFamily="18" charset="0"/>
              </a:rPr>
              <a:t>             VRANCEA</a:t>
            </a:r>
            <a:br>
              <a:rPr lang="ro-RO" sz="2200" b="1" dirty="0">
                <a:solidFill>
                  <a:schemeClr val="bg1"/>
                </a:solidFill>
                <a:latin typeface="Garamond" panose="02020404030301010803" pitchFamily="18" charset="0"/>
              </a:rPr>
            </a:br>
            <a:br>
              <a:rPr lang="ro-RO" sz="2200" b="1" dirty="0">
                <a:solidFill>
                  <a:schemeClr val="bg1"/>
                </a:solidFill>
                <a:latin typeface="Garamond" panose="02020404030301010803" pitchFamily="18" charset="0"/>
              </a:rPr>
            </a:br>
            <a:r>
              <a:rPr lang="ro-RO" sz="2200" b="0" i="1" dirty="0">
                <a:latin typeface="Garamond" panose="02020404030301010803" pitchFamily="18" charset="0"/>
              </a:rPr>
              <a:t>Obiectiv: Creșterea accesului la servicii de asistență socială</a:t>
            </a:r>
            <a:br>
              <a:rPr lang="en-US" sz="2200" b="1" dirty="0">
                <a:solidFill>
                  <a:schemeClr val="bg1"/>
                </a:solidFill>
                <a:latin typeface="Garamond" panose="02020404030301010803" pitchFamily="18" charset="0"/>
              </a:rPr>
            </a:br>
            <a:endParaRPr lang="en-US" sz="2200" dirty="0"/>
          </a:p>
        </p:txBody>
      </p:sp>
      <p:pic>
        <p:nvPicPr>
          <p:cNvPr id="8" name="Graphic 7" descr="Clapping hands with solid fill">
            <a:extLst>
              <a:ext uri="{FF2B5EF4-FFF2-40B4-BE49-F238E27FC236}">
                <a16:creationId xmlns:a16="http://schemas.microsoft.com/office/drawing/2014/main" id="{32317EB4-B17D-4098-BC08-E490E4A5C51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52909" y="1450094"/>
            <a:ext cx="318059" cy="294198"/>
          </a:xfrm>
          <a:prstGeom prst="rect">
            <a:avLst/>
          </a:prstGeom>
        </p:spPr>
      </p:pic>
      <p:pic>
        <p:nvPicPr>
          <p:cNvPr id="9" name="Graphic 8" descr="Clapping hands with solid fill">
            <a:extLst>
              <a:ext uri="{FF2B5EF4-FFF2-40B4-BE49-F238E27FC236}">
                <a16:creationId xmlns:a16="http://schemas.microsoft.com/office/drawing/2014/main" id="{13D4F21C-EC6A-4166-8ECB-30E5C782C0F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33440" y="2836059"/>
            <a:ext cx="318059" cy="294198"/>
          </a:xfrm>
          <a:prstGeom prst="rect">
            <a:avLst/>
          </a:prstGeom>
        </p:spPr>
      </p:pic>
      <p:pic>
        <p:nvPicPr>
          <p:cNvPr id="10" name="Graphic 9" descr="Clapping hands with solid fill">
            <a:extLst>
              <a:ext uri="{FF2B5EF4-FFF2-40B4-BE49-F238E27FC236}">
                <a16:creationId xmlns:a16="http://schemas.microsoft.com/office/drawing/2014/main" id="{4EE63780-833E-4130-83B5-8ADA2DE2B83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33440" y="4321316"/>
            <a:ext cx="318059" cy="294198"/>
          </a:xfrm>
          <a:prstGeom prst="rect">
            <a:avLst/>
          </a:prstGeom>
        </p:spPr>
      </p:pic>
      <p:pic>
        <p:nvPicPr>
          <p:cNvPr id="11" name="Graphic 10" descr="Cheers with solid fill">
            <a:extLst>
              <a:ext uri="{FF2B5EF4-FFF2-40B4-BE49-F238E27FC236}">
                <a16:creationId xmlns:a16="http://schemas.microsoft.com/office/drawing/2014/main" id="{BC600901-3057-44E8-AC16-BEE90A5B7B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28635" y="4915057"/>
            <a:ext cx="836939" cy="738491"/>
          </a:xfrm>
          <a:prstGeom prst="rect">
            <a:avLst/>
          </a:prstGeom>
        </p:spPr>
      </p:pic>
    </p:spTree>
    <p:extLst>
      <p:ext uri="{BB962C8B-B14F-4D97-AF65-F5344CB8AC3E}">
        <p14:creationId xmlns:p14="http://schemas.microsoft.com/office/powerpoint/2010/main" val="3762455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Content Placeholder 5" descr="This is agenda slide with icons and texts">
            <a:extLst>
              <a:ext uri="{FF2B5EF4-FFF2-40B4-BE49-F238E27FC236}">
                <a16:creationId xmlns:a16="http://schemas.microsoft.com/office/drawing/2014/main" id="{11C77D7C-7B20-41EB-B25D-E388EB341562}"/>
              </a:ext>
            </a:extLst>
          </p:cNvPr>
          <p:cNvGraphicFramePr>
            <a:graphicFrameLocks noGrp="1"/>
          </p:cNvGraphicFramePr>
          <p:nvPr>
            <p:ph type="pic" idx="1"/>
            <p:extLst>
              <p:ext uri="{D42A27DB-BD31-4B8C-83A1-F6EECF244321}">
                <p14:modId xmlns:p14="http://schemas.microsoft.com/office/powerpoint/2010/main" val="933606127"/>
              </p:ext>
            </p:extLst>
          </p:nvPr>
        </p:nvGraphicFramePr>
        <p:xfrm>
          <a:off x="0" y="-230537"/>
          <a:ext cx="121920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75DA682D-7AC5-48E0-993B-AB3F027355C3}"/>
              </a:ext>
            </a:extLst>
          </p:cNvPr>
          <p:cNvSpPr>
            <a:spLocks noGrp="1"/>
          </p:cNvSpPr>
          <p:nvPr>
            <p:ph type="title"/>
          </p:nvPr>
        </p:nvSpPr>
        <p:spPr/>
        <p:txBody>
          <a:bodyPr>
            <a:normAutofit/>
          </a:bodyPr>
          <a:lstStyle/>
          <a:p>
            <a:pPr algn="ctr"/>
            <a:r>
              <a:rPr lang="ro-RO" sz="2400" dirty="0">
                <a:solidFill>
                  <a:schemeClr val="bg1"/>
                </a:solidFill>
                <a:latin typeface="Garamond" panose="02020404030301010803" pitchFamily="18" charset="0"/>
              </a:rPr>
              <a:t>SERVICII SPECIALIZATE  FURNIZATE</a:t>
            </a:r>
            <a:br>
              <a:rPr lang="ro-RO" sz="2400" dirty="0">
                <a:solidFill>
                  <a:schemeClr val="bg1"/>
                </a:solidFill>
                <a:latin typeface="Garamond" panose="02020404030301010803" pitchFamily="18" charset="0"/>
              </a:rPr>
            </a:br>
            <a:r>
              <a:rPr lang="ro-RO" sz="2400" dirty="0">
                <a:solidFill>
                  <a:schemeClr val="bg1"/>
                </a:solidFill>
                <a:latin typeface="Garamond" panose="02020404030301010803" pitchFamily="18" charset="0"/>
              </a:rPr>
              <a:t>BACĂU</a:t>
            </a:r>
            <a:endParaRPr lang="en-IN" sz="2400" dirty="0">
              <a:solidFill>
                <a:schemeClr val="bg1"/>
              </a:solidFill>
              <a:latin typeface="Garamond" panose="02020404030301010803" pitchFamily="18" charset="0"/>
            </a:endParaRPr>
          </a:p>
        </p:txBody>
      </p:sp>
    </p:spTree>
    <p:extLst>
      <p:ext uri="{BB962C8B-B14F-4D97-AF65-F5344CB8AC3E}">
        <p14:creationId xmlns:p14="http://schemas.microsoft.com/office/powerpoint/2010/main" val="380154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5" descr="This is agenda slide with icons and texts">
            <a:extLst>
              <a:ext uri="{FF2B5EF4-FFF2-40B4-BE49-F238E27FC236}">
                <a16:creationId xmlns:a16="http://schemas.microsoft.com/office/drawing/2014/main" id="{11C77D7C-7B20-41EB-B25D-E388EB341562}"/>
              </a:ext>
            </a:extLst>
          </p:cNvPr>
          <p:cNvGraphicFramePr>
            <a:graphicFrameLocks noGrp="1"/>
          </p:cNvGraphicFramePr>
          <p:nvPr>
            <p:ph type="pic" idx="1"/>
            <p:extLst>
              <p:ext uri="{D42A27DB-BD31-4B8C-83A1-F6EECF244321}">
                <p14:modId xmlns:p14="http://schemas.microsoft.com/office/powerpoint/2010/main" val="3241050590"/>
              </p:ext>
            </p:extLst>
          </p:nvPr>
        </p:nvGraphicFramePr>
        <p:xfrm>
          <a:off x="-91440" y="-230537"/>
          <a:ext cx="121920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75DA682D-7AC5-48E0-993B-AB3F027355C3}"/>
              </a:ext>
            </a:extLst>
          </p:cNvPr>
          <p:cNvSpPr>
            <a:spLocks noGrp="1"/>
          </p:cNvSpPr>
          <p:nvPr>
            <p:ph type="title"/>
          </p:nvPr>
        </p:nvSpPr>
        <p:spPr/>
        <p:txBody>
          <a:bodyPr>
            <a:normAutofit/>
          </a:bodyPr>
          <a:lstStyle/>
          <a:p>
            <a:pPr algn="ctr"/>
            <a:r>
              <a:rPr lang="ro-RO" sz="2400" dirty="0">
                <a:solidFill>
                  <a:schemeClr val="bg1"/>
                </a:solidFill>
                <a:latin typeface="Garamond" panose="02020404030301010803" pitchFamily="18" charset="0"/>
              </a:rPr>
              <a:t>SERVICII SPECIALIZATE  FURNIZATE</a:t>
            </a:r>
            <a:br>
              <a:rPr lang="ro-RO" sz="2400" dirty="0">
                <a:solidFill>
                  <a:schemeClr val="bg1"/>
                </a:solidFill>
                <a:latin typeface="Garamond" panose="02020404030301010803" pitchFamily="18" charset="0"/>
              </a:rPr>
            </a:br>
            <a:r>
              <a:rPr lang="ro-RO" sz="2400" dirty="0">
                <a:solidFill>
                  <a:schemeClr val="bg1"/>
                </a:solidFill>
                <a:latin typeface="Garamond" panose="02020404030301010803" pitchFamily="18" charset="0"/>
              </a:rPr>
              <a:t>VRANCEA</a:t>
            </a:r>
            <a:endParaRPr lang="en-IN" sz="2400" dirty="0">
              <a:solidFill>
                <a:schemeClr val="bg1"/>
              </a:solidFill>
              <a:latin typeface="Garamond" panose="02020404030301010803" pitchFamily="18" charset="0"/>
            </a:endParaRPr>
          </a:p>
        </p:txBody>
      </p:sp>
    </p:spTree>
    <p:extLst>
      <p:ext uri="{BB962C8B-B14F-4D97-AF65-F5344CB8AC3E}">
        <p14:creationId xmlns:p14="http://schemas.microsoft.com/office/powerpoint/2010/main" val="3559161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8">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7" name="Straight Connector 30">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8" name="Rectangle 32">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B8B72B13-069B-4F8A-9437-FA58C3F1D44B}"/>
              </a:ext>
            </a:extLst>
          </p:cNvPr>
          <p:cNvSpPr>
            <a:spLocks noGrp="1"/>
          </p:cNvSpPr>
          <p:nvPr>
            <p:ph type="title"/>
          </p:nvPr>
        </p:nvSpPr>
        <p:spPr>
          <a:xfrm>
            <a:off x="477077" y="516836"/>
            <a:ext cx="3697683" cy="1960234"/>
          </a:xfrm>
        </p:spPr>
        <p:txBody>
          <a:bodyPr vert="horz" lIns="91440" tIns="45720" rIns="91440" bIns="45720" rtlCol="0" anchor="b">
            <a:noAutofit/>
          </a:bodyPr>
          <a:lstStyle/>
          <a:p>
            <a:r>
              <a:rPr lang="ro-RO" sz="3200" b="0" dirty="0">
                <a:solidFill>
                  <a:srgbClr val="002060"/>
                </a:solidFill>
                <a:latin typeface="Garamond" panose="02020404030301010803" pitchFamily="18" charset="0"/>
              </a:rPr>
              <a:t>A3 - EDUCAȚIE PARENTALĂ</a:t>
            </a:r>
            <a:endParaRPr lang="en-US" sz="3200" b="0" dirty="0">
              <a:solidFill>
                <a:srgbClr val="002060"/>
              </a:solidFill>
              <a:latin typeface="Garamond" panose="02020404030301010803" pitchFamily="18" charset="0"/>
            </a:endParaRPr>
          </a:p>
        </p:txBody>
      </p:sp>
      <p:cxnSp>
        <p:nvCxnSpPr>
          <p:cNvPr id="30" name="Straight Connector 34">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0927" y="2633962"/>
            <a:ext cx="283464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2281D70C-EE29-493E-838C-890184A02C07}"/>
              </a:ext>
            </a:extLst>
          </p:cNvPr>
          <p:cNvSpPr>
            <a:spLocks noGrp="1"/>
          </p:cNvSpPr>
          <p:nvPr>
            <p:ph idx="1"/>
          </p:nvPr>
        </p:nvSpPr>
        <p:spPr>
          <a:xfrm>
            <a:off x="254885" y="2790855"/>
            <a:ext cx="3820157" cy="2577558"/>
          </a:xfrm>
        </p:spPr>
        <p:txBody>
          <a:bodyPr vert="horz" lIns="0" tIns="45720" rIns="0" bIns="45720" rtlCol="0">
            <a:normAutofit/>
          </a:bodyPr>
          <a:lstStyle/>
          <a:p>
            <a:pPr marL="0" indent="0">
              <a:buFont typeface="Calibri" panose="020F0502020204030204" pitchFamily="34" charset="0"/>
              <a:buNone/>
            </a:pPr>
            <a:r>
              <a:rPr lang="ro-RO" b="1" dirty="0">
                <a:latin typeface="Garamond" panose="02020404030301010803" pitchFamily="18" charset="0"/>
              </a:rPr>
              <a:t>Obiectiv</a:t>
            </a:r>
            <a:r>
              <a:rPr lang="ro-RO" dirty="0">
                <a:latin typeface="Garamond" panose="02020404030301010803" pitchFamily="18" charset="0"/>
              </a:rPr>
              <a:t>: </a:t>
            </a:r>
            <a:r>
              <a:rPr lang="ro-RO" i="1" dirty="0">
                <a:latin typeface="Garamond" panose="02020404030301010803" pitchFamily="18" charset="0"/>
              </a:rPr>
              <a:t>dezvoltarea competențelor parentale (prevenirea violenței, igiena spațiului de locuit, colaborare școală-familie-servicii comunitare, igiena învățării, etc.)</a:t>
            </a:r>
            <a:endParaRPr lang="en-US" i="1" dirty="0">
              <a:latin typeface="Garamond" panose="02020404030301010803" pitchFamily="18" charset="0"/>
            </a:endParaRPr>
          </a:p>
        </p:txBody>
      </p:sp>
      <p:pic>
        <p:nvPicPr>
          <p:cNvPr id="7" name="Picture Placeholder 6" descr="Stack of books with pear">
            <a:extLst>
              <a:ext uri="{FF2B5EF4-FFF2-40B4-BE49-F238E27FC236}">
                <a16:creationId xmlns:a16="http://schemas.microsoft.com/office/drawing/2014/main" id="{4D12806A-331D-43D9-8F6E-AFEB0BDA6DF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10314" r="10314"/>
          <a:stretch>
            <a:fillRect/>
          </a:stretch>
        </p:blipFill>
        <p:spPr>
          <a:xfrm>
            <a:off x="2313374" y="268288"/>
            <a:ext cx="5872250" cy="5864225"/>
          </a:xfrm>
        </p:spPr>
      </p:pic>
      <p:sp>
        <p:nvSpPr>
          <p:cNvPr id="8" name="TextBox 7">
            <a:extLst>
              <a:ext uri="{FF2B5EF4-FFF2-40B4-BE49-F238E27FC236}">
                <a16:creationId xmlns:a16="http://schemas.microsoft.com/office/drawing/2014/main" id="{2A51A524-C5F5-4848-9426-7AABD2D34BF2}"/>
              </a:ext>
            </a:extLst>
          </p:cNvPr>
          <p:cNvSpPr txBox="1"/>
          <p:nvPr/>
        </p:nvSpPr>
        <p:spPr>
          <a:xfrm>
            <a:off x="6488134" y="875493"/>
            <a:ext cx="5412518" cy="5078313"/>
          </a:xfrm>
          <a:prstGeom prst="rect">
            <a:avLst/>
          </a:prstGeom>
          <a:noFill/>
        </p:spPr>
        <p:txBody>
          <a:bodyPr wrap="square" rtlCol="0">
            <a:spAutoFit/>
          </a:bodyPr>
          <a:lstStyle/>
          <a:p>
            <a:r>
              <a:rPr lang="ro-RO" sz="1800" i="1" dirty="0">
                <a:solidFill>
                  <a:srgbClr val="002060"/>
                </a:solidFill>
                <a:latin typeface="Garamond" panose="02020404030301010803" pitchFamily="18" charset="0"/>
                <a:ea typeface="Calibri" panose="020F0502020204030204" pitchFamily="34" charset="0"/>
              </a:rPr>
              <a:t>BACĂU</a:t>
            </a:r>
            <a:r>
              <a:rPr lang="ro-RO" sz="1800" b="1" dirty="0">
                <a:solidFill>
                  <a:srgbClr val="002060"/>
                </a:solidFill>
                <a:latin typeface="Garamond" panose="02020404030301010803" pitchFamily="18" charset="0"/>
                <a:ea typeface="Calibri" panose="020F0502020204030204" pitchFamily="34" charset="0"/>
              </a:rPr>
              <a:t> </a:t>
            </a:r>
          </a:p>
          <a:p>
            <a:endParaRPr lang="ro-RO" sz="1800" b="1" dirty="0">
              <a:solidFill>
                <a:srgbClr val="002060"/>
              </a:solidFill>
              <a:latin typeface="Garamond" panose="02020404030301010803" pitchFamily="18" charset="0"/>
              <a:ea typeface="Calibri" panose="020F0502020204030204" pitchFamily="34" charset="0"/>
            </a:endParaRPr>
          </a:p>
          <a:p>
            <a:r>
              <a:rPr lang="ro-RO" sz="1800" b="1" dirty="0">
                <a:solidFill>
                  <a:srgbClr val="002060"/>
                </a:solidFill>
                <a:latin typeface="Garamond" panose="02020404030301010803" pitchFamily="18" charset="0"/>
                <a:ea typeface="Calibri" panose="020F0502020204030204" pitchFamily="34" charset="0"/>
              </a:rPr>
              <a:t>INDICATOR DE PROGRAM: 200 persoane și 40 sesiuni</a:t>
            </a:r>
          </a:p>
          <a:p>
            <a:r>
              <a:rPr lang="ro-RO" b="1" dirty="0">
                <a:solidFill>
                  <a:srgbClr val="002060"/>
                </a:solidFill>
                <a:latin typeface="Garamond" panose="02020404030301010803" pitchFamily="18" charset="0"/>
                <a:ea typeface="Calibri" panose="020F0502020204030204" pitchFamily="34" charset="0"/>
              </a:rPr>
              <a:t>INDICATOR ATINS: 297 persoane și 44 sesiuni</a:t>
            </a:r>
          </a:p>
          <a:p>
            <a:endParaRPr lang="ro-RO" b="1" dirty="0">
              <a:solidFill>
                <a:srgbClr val="002060"/>
              </a:solidFill>
              <a:latin typeface="Garamond" panose="02020404030301010803" pitchFamily="18" charset="0"/>
              <a:ea typeface="Calibri" panose="020F0502020204030204" pitchFamily="34" charset="0"/>
            </a:endParaRPr>
          </a:p>
          <a:p>
            <a:r>
              <a:rPr lang="ro-RO" i="1" dirty="0">
                <a:solidFill>
                  <a:srgbClr val="002060"/>
                </a:solidFill>
                <a:latin typeface="Garamond" panose="02020404030301010803" pitchFamily="18" charset="0"/>
                <a:ea typeface="Calibri" panose="020F0502020204030204" pitchFamily="34" charset="0"/>
              </a:rPr>
              <a:t>VRANCEA</a:t>
            </a:r>
          </a:p>
          <a:p>
            <a:endParaRPr lang="ro-RO" b="1" i="1" dirty="0">
              <a:solidFill>
                <a:srgbClr val="002060"/>
              </a:solidFill>
              <a:latin typeface="Garamond" panose="02020404030301010803" pitchFamily="18" charset="0"/>
              <a:ea typeface="Calibri" panose="020F0502020204030204" pitchFamily="34" charset="0"/>
            </a:endParaRPr>
          </a:p>
          <a:p>
            <a:r>
              <a:rPr lang="ro-RO" b="1" dirty="0">
                <a:solidFill>
                  <a:srgbClr val="002060"/>
                </a:solidFill>
                <a:latin typeface="Garamond" panose="02020404030301010803" pitchFamily="18" charset="0"/>
                <a:ea typeface="Calibri" panose="020F0502020204030204" pitchFamily="34" charset="0"/>
              </a:rPr>
              <a:t>INDICATOR ATINS: 117 persoane și 14 sesiuni</a:t>
            </a:r>
          </a:p>
          <a:p>
            <a:endParaRPr lang="ro-RO" b="1" i="1" dirty="0">
              <a:solidFill>
                <a:srgbClr val="002060"/>
              </a:solidFill>
              <a:latin typeface="Garamond" panose="02020404030301010803" pitchFamily="18" charset="0"/>
              <a:ea typeface="Calibri" panose="020F0502020204030204" pitchFamily="34" charset="0"/>
            </a:endParaRPr>
          </a:p>
          <a:p>
            <a:pPr algn="just"/>
            <a:r>
              <a:rPr lang="ro-RO" i="1" dirty="0">
                <a:solidFill>
                  <a:srgbClr val="C00000"/>
                </a:solidFill>
                <a:latin typeface="Garamond" panose="02020404030301010803" pitchFamily="18" charset="0"/>
              </a:rPr>
              <a:t>”</a:t>
            </a:r>
            <a:r>
              <a:rPr lang="en-US" b="0" i="1" dirty="0">
                <a:solidFill>
                  <a:srgbClr val="C00000"/>
                </a:solidFill>
                <a:effectLst/>
                <a:latin typeface="Garamond" panose="02020404030301010803" pitchFamily="18" charset="0"/>
              </a:rPr>
              <a:t>COPILUL NU ARE NEVOIE DE UN PĂRINTE PERFECT, CI DE PĂRINȚI AUTENTICI CARE SĂ-ȘI RECUNOASCĂ GREȘELILE ȘI DORINȚA DE A SE SCHIMBA</a:t>
            </a:r>
            <a:r>
              <a:rPr lang="ro-RO" i="1" dirty="0">
                <a:solidFill>
                  <a:srgbClr val="C00000"/>
                </a:solidFill>
                <a:latin typeface="Garamond" panose="02020404030301010803" pitchFamily="18" charset="0"/>
              </a:rPr>
              <a:t>” </a:t>
            </a:r>
            <a:r>
              <a:rPr lang="en-US" b="0" i="1" dirty="0">
                <a:solidFill>
                  <a:srgbClr val="C00000"/>
                </a:solidFill>
                <a:effectLst/>
                <a:latin typeface="Garamond" panose="02020404030301010803" pitchFamily="18" charset="0"/>
              </a:rPr>
              <a:t>ARNAUD DEROO</a:t>
            </a:r>
            <a:endParaRPr lang="ro-RO" b="1" i="1" dirty="0">
              <a:solidFill>
                <a:srgbClr val="002060"/>
              </a:solidFill>
              <a:latin typeface="Garamond" panose="02020404030301010803" pitchFamily="18" charset="0"/>
              <a:ea typeface="Calibri" panose="020F0502020204030204" pitchFamily="34" charset="0"/>
            </a:endParaRPr>
          </a:p>
          <a:p>
            <a:endParaRPr lang="ro-RO" b="1" i="1" dirty="0">
              <a:solidFill>
                <a:srgbClr val="002060"/>
              </a:solidFill>
              <a:latin typeface="Garamond" panose="02020404030301010803" pitchFamily="18" charset="0"/>
              <a:ea typeface="Calibri" panose="020F0502020204030204" pitchFamily="34" charset="0"/>
            </a:endParaRPr>
          </a:p>
          <a:p>
            <a:pPr algn="just"/>
            <a:r>
              <a:rPr lang="ro-RO" i="1" dirty="0">
                <a:solidFill>
                  <a:srgbClr val="002060"/>
                </a:solidFill>
                <a:latin typeface="Garamond" panose="02020404030301010803" pitchFamily="18" charset="0"/>
                <a:ea typeface="Calibri" panose="020F0502020204030204" pitchFamily="34" charset="0"/>
              </a:rPr>
              <a:t>Aceste servicii au fost furnizate persoanelor de către specialiștii  </a:t>
            </a:r>
            <a:r>
              <a:rPr lang="ro-RO" sz="1800" i="1" cap="none" dirty="0">
                <a:solidFill>
                  <a:srgbClr val="002060"/>
                </a:solidFill>
                <a:latin typeface="Garamond" panose="02020404030301010803" pitchFamily="18" charset="0"/>
              </a:rPr>
              <a:t>C</a:t>
            </a:r>
            <a:r>
              <a:rPr lang="en-US" sz="1800" i="1" cap="none" dirty="0" err="1">
                <a:solidFill>
                  <a:srgbClr val="002060"/>
                </a:solidFill>
                <a:latin typeface="Garamond" panose="02020404030301010803" pitchFamily="18" charset="0"/>
              </a:rPr>
              <a:t>entrul</a:t>
            </a:r>
            <a:r>
              <a:rPr lang="ro-RO" sz="1800" i="1" cap="none" dirty="0">
                <a:solidFill>
                  <a:srgbClr val="002060"/>
                </a:solidFill>
                <a:latin typeface="Garamond" panose="02020404030301010803" pitchFamily="18" charset="0"/>
              </a:rPr>
              <a:t>ui </a:t>
            </a:r>
            <a:r>
              <a:rPr lang="en-US" sz="1800" i="1" cap="none" dirty="0">
                <a:solidFill>
                  <a:srgbClr val="002060"/>
                </a:solidFill>
                <a:latin typeface="Garamond" panose="02020404030301010803" pitchFamily="18" charset="0"/>
              </a:rPr>
              <a:t>de </a:t>
            </a:r>
            <a:r>
              <a:rPr lang="ro-RO" sz="1800" i="1" cap="none" dirty="0">
                <a:solidFill>
                  <a:srgbClr val="002060"/>
                </a:solidFill>
                <a:latin typeface="Garamond" panose="02020404030301010803" pitchFamily="18" charset="0"/>
              </a:rPr>
              <a:t>P</a:t>
            </a:r>
            <a:r>
              <a:rPr lang="en-US" sz="1800" i="1" cap="none" dirty="0" err="1">
                <a:solidFill>
                  <a:srgbClr val="002060"/>
                </a:solidFill>
                <a:latin typeface="Garamond" panose="02020404030301010803" pitchFamily="18" charset="0"/>
              </a:rPr>
              <a:t>olitici</a:t>
            </a:r>
            <a:r>
              <a:rPr lang="en-US" sz="1800" i="1" cap="none" dirty="0">
                <a:solidFill>
                  <a:srgbClr val="002060"/>
                </a:solidFill>
                <a:latin typeface="Garamond" panose="02020404030301010803" pitchFamily="18" charset="0"/>
              </a:rPr>
              <a:t> </a:t>
            </a:r>
            <a:r>
              <a:rPr lang="ro-RO" sz="1800" i="1" cap="none" dirty="0">
                <a:solidFill>
                  <a:srgbClr val="002060"/>
                </a:solidFill>
                <a:latin typeface="Garamond" panose="02020404030301010803" pitchFamily="18" charset="0"/>
              </a:rPr>
              <a:t>și Servicii de Sănătate București (partener 2) în cele 11 centre comunitare din județele Bacău și Vrancea</a:t>
            </a:r>
            <a:endParaRPr lang="en-US" i="1" dirty="0"/>
          </a:p>
        </p:txBody>
      </p:sp>
    </p:spTree>
    <p:extLst>
      <p:ext uri="{BB962C8B-B14F-4D97-AF65-F5344CB8AC3E}">
        <p14:creationId xmlns:p14="http://schemas.microsoft.com/office/powerpoint/2010/main" val="2225727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613E22E-01DB-414D-9831-64C0E2A8B3ED}"/>
              </a:ext>
            </a:extLst>
          </p:cNvPr>
          <p:cNvSpPr>
            <a:spLocks noGrp="1"/>
          </p:cNvSpPr>
          <p:nvPr>
            <p:ph type="title"/>
          </p:nvPr>
        </p:nvSpPr>
        <p:spPr>
          <a:xfrm>
            <a:off x="265472" y="1885125"/>
            <a:ext cx="4073446" cy="2093975"/>
          </a:xfrm>
        </p:spPr>
        <p:txBody>
          <a:bodyPr>
            <a:normAutofit fontScale="90000"/>
          </a:bodyPr>
          <a:lstStyle/>
          <a:p>
            <a:r>
              <a:rPr lang="ro-RO" sz="2400" dirty="0">
                <a:solidFill>
                  <a:srgbClr val="002060"/>
                </a:solidFill>
                <a:latin typeface="Garamond" panose="02020404030301010803" pitchFamily="18" charset="0"/>
              </a:rPr>
              <a:t>A5 - SERVICII MEDICALE MOBILE, TELEMEDICINĂ</a:t>
            </a:r>
            <a:br>
              <a:rPr lang="ro-RO" sz="2400" dirty="0">
                <a:solidFill>
                  <a:srgbClr val="002060"/>
                </a:solidFill>
                <a:latin typeface="Garamond" panose="02020404030301010803" pitchFamily="18" charset="0"/>
              </a:rPr>
            </a:br>
            <a:br>
              <a:rPr lang="ro-RO" sz="2400" dirty="0">
                <a:solidFill>
                  <a:srgbClr val="002060"/>
                </a:solidFill>
                <a:latin typeface="Garamond" panose="02020404030301010803" pitchFamily="18" charset="0"/>
              </a:rPr>
            </a:br>
            <a:br>
              <a:rPr lang="ro-RO" sz="2400" dirty="0">
                <a:solidFill>
                  <a:srgbClr val="002060"/>
                </a:solidFill>
                <a:latin typeface="Garamond" panose="02020404030301010803" pitchFamily="18" charset="0"/>
              </a:rPr>
            </a:br>
            <a:r>
              <a:rPr lang="ro-RO" sz="2000" b="1" dirty="0">
                <a:solidFill>
                  <a:srgbClr val="002060"/>
                </a:solidFill>
                <a:latin typeface="Garamond" panose="02020404030301010803" pitchFamily="18" charset="0"/>
                <a:ea typeface="Calibri" panose="020F0502020204030204" pitchFamily="34" charset="0"/>
              </a:rPr>
              <a:t>INDICATOR DE PROGRAM: 1250 </a:t>
            </a:r>
            <a:r>
              <a:rPr lang="ro-RO" sz="2000" b="0" i="1" dirty="0">
                <a:solidFill>
                  <a:srgbClr val="002060"/>
                </a:solidFill>
                <a:latin typeface="Garamond" panose="02020404030301010803" pitchFamily="18" charset="0"/>
                <a:ea typeface="Calibri" panose="020F0502020204030204" pitchFamily="34" charset="0"/>
              </a:rPr>
              <a:t>persoane </a:t>
            </a:r>
            <a:br>
              <a:rPr lang="ro-RO" sz="2000" b="1" dirty="0">
                <a:solidFill>
                  <a:srgbClr val="002060"/>
                </a:solidFill>
                <a:latin typeface="Garamond" panose="02020404030301010803" pitchFamily="18" charset="0"/>
                <a:ea typeface="Calibri" panose="020F0502020204030204" pitchFamily="34" charset="0"/>
              </a:rPr>
            </a:br>
            <a:br>
              <a:rPr lang="ro-RO" sz="2000" b="1" dirty="0">
                <a:solidFill>
                  <a:srgbClr val="002060"/>
                </a:solidFill>
                <a:latin typeface="Garamond" panose="02020404030301010803" pitchFamily="18" charset="0"/>
                <a:ea typeface="Calibri" panose="020F0502020204030204" pitchFamily="34" charset="0"/>
              </a:rPr>
            </a:br>
            <a:r>
              <a:rPr lang="ro-RO" sz="2000" b="1" dirty="0">
                <a:solidFill>
                  <a:srgbClr val="002060"/>
                </a:solidFill>
                <a:latin typeface="Garamond" panose="02020404030301010803" pitchFamily="18" charset="0"/>
                <a:ea typeface="Calibri" panose="020F0502020204030204" pitchFamily="34" charset="0"/>
              </a:rPr>
              <a:t>INDICATOR ATINS: 1250 </a:t>
            </a:r>
            <a:r>
              <a:rPr lang="ro-RO" sz="2000" b="0" i="1" dirty="0">
                <a:solidFill>
                  <a:srgbClr val="002060"/>
                </a:solidFill>
                <a:latin typeface="Garamond" panose="02020404030301010803" pitchFamily="18" charset="0"/>
                <a:ea typeface="Calibri" panose="020F0502020204030204" pitchFamily="34" charset="0"/>
              </a:rPr>
              <a:t>persoane</a:t>
            </a:r>
            <a:r>
              <a:rPr lang="ro-RO" sz="2000" b="1" dirty="0">
                <a:solidFill>
                  <a:srgbClr val="002060"/>
                </a:solidFill>
                <a:latin typeface="Garamond" panose="02020404030301010803" pitchFamily="18" charset="0"/>
                <a:ea typeface="Calibri" panose="020F0502020204030204" pitchFamily="34" charset="0"/>
              </a:rPr>
              <a:t> </a:t>
            </a:r>
            <a:br>
              <a:rPr lang="ro-RO" sz="2000" b="1" dirty="0">
                <a:solidFill>
                  <a:srgbClr val="002060"/>
                </a:solidFill>
                <a:latin typeface="Garamond" panose="02020404030301010803" pitchFamily="18" charset="0"/>
                <a:ea typeface="Calibri" panose="020F0502020204030204" pitchFamily="34" charset="0"/>
              </a:rPr>
            </a:br>
            <a:br>
              <a:rPr lang="ro-RO" sz="2000" b="1" i="1" dirty="0">
                <a:solidFill>
                  <a:srgbClr val="002060"/>
                </a:solidFill>
                <a:latin typeface="Garamond" panose="02020404030301010803" pitchFamily="18" charset="0"/>
                <a:ea typeface="Calibri" panose="020F0502020204030204" pitchFamily="34" charset="0"/>
              </a:rPr>
            </a:br>
            <a:br>
              <a:rPr lang="ro-RO" sz="2400" dirty="0">
                <a:solidFill>
                  <a:srgbClr val="002060"/>
                </a:solidFill>
                <a:latin typeface="Garamond" panose="02020404030301010803" pitchFamily="18" charset="0"/>
              </a:rPr>
            </a:br>
            <a:endParaRPr lang="en-US" sz="2400" dirty="0">
              <a:solidFill>
                <a:srgbClr val="002060"/>
              </a:solidFill>
              <a:latin typeface="Garamond" panose="02020404030301010803" pitchFamily="18" charset="0"/>
            </a:endParaRPr>
          </a:p>
        </p:txBody>
      </p:sp>
      <p:graphicFrame>
        <p:nvGraphicFramePr>
          <p:cNvPr id="18" name="Content Placeholder 7" descr="This is agenda slide with icons and texts">
            <a:extLst>
              <a:ext uri="{FF2B5EF4-FFF2-40B4-BE49-F238E27FC236}">
                <a16:creationId xmlns:a16="http://schemas.microsoft.com/office/drawing/2014/main" id="{8DB202CD-67CB-4F55-926C-FEA75DA63B38}"/>
              </a:ext>
            </a:extLst>
          </p:cNvPr>
          <p:cNvGraphicFramePr>
            <a:graphicFrameLocks noGrp="1"/>
          </p:cNvGraphicFramePr>
          <p:nvPr>
            <p:ph idx="1"/>
            <p:extLst>
              <p:ext uri="{D42A27DB-BD31-4B8C-83A1-F6EECF244321}">
                <p14:modId xmlns:p14="http://schemas.microsoft.com/office/powerpoint/2010/main" val="3734897288"/>
              </p:ext>
            </p:extLst>
          </p:nvPr>
        </p:nvGraphicFramePr>
        <p:xfrm>
          <a:off x="4921625" y="136187"/>
          <a:ext cx="7270376" cy="46240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518CA8BE-D9D4-4C50-86F3-1BD60365A0D5}"/>
              </a:ext>
            </a:extLst>
          </p:cNvPr>
          <p:cNvSpPr txBox="1"/>
          <p:nvPr/>
        </p:nvSpPr>
        <p:spPr>
          <a:xfrm>
            <a:off x="4580966" y="4760259"/>
            <a:ext cx="7270376" cy="1200329"/>
          </a:xfrm>
          <a:prstGeom prst="rect">
            <a:avLst/>
          </a:prstGeom>
          <a:noFill/>
        </p:spPr>
        <p:txBody>
          <a:bodyPr wrap="square" rtlCol="0">
            <a:spAutoFit/>
          </a:bodyPr>
          <a:lstStyle/>
          <a:p>
            <a:pPr algn="just"/>
            <a:endParaRPr lang="ro-RO" i="1" dirty="0">
              <a:solidFill>
                <a:srgbClr val="002060"/>
              </a:solidFill>
              <a:latin typeface="Garamond" panose="02020404030301010803" pitchFamily="18" charset="0"/>
              <a:ea typeface="Calibri" panose="020F0502020204030204" pitchFamily="34" charset="0"/>
            </a:endParaRPr>
          </a:p>
          <a:p>
            <a:pPr algn="just"/>
            <a:r>
              <a:rPr lang="ro-RO" i="1" dirty="0">
                <a:solidFill>
                  <a:srgbClr val="002060"/>
                </a:solidFill>
                <a:latin typeface="Garamond" panose="02020404030301010803" pitchFamily="18" charset="0"/>
                <a:ea typeface="Calibri" panose="020F0502020204030204" pitchFamily="34" charset="0"/>
              </a:rPr>
              <a:t>Aceste servicii au fost furnizate persoanelor de către specialiștii  </a:t>
            </a:r>
            <a:r>
              <a:rPr lang="ro-RO" sz="1800" b="1" cap="none" dirty="0">
                <a:solidFill>
                  <a:srgbClr val="002060"/>
                </a:solidFill>
                <a:latin typeface="Garamond" panose="02020404030301010803" pitchFamily="18" charset="0"/>
              </a:rPr>
              <a:t>C</a:t>
            </a:r>
            <a:r>
              <a:rPr lang="en-US" sz="1800" b="1" cap="none" dirty="0" err="1">
                <a:solidFill>
                  <a:srgbClr val="002060"/>
                </a:solidFill>
                <a:latin typeface="Garamond" panose="02020404030301010803" pitchFamily="18" charset="0"/>
              </a:rPr>
              <a:t>entrul</a:t>
            </a:r>
            <a:r>
              <a:rPr lang="ro-RO" sz="1800" b="1" cap="none" dirty="0">
                <a:solidFill>
                  <a:srgbClr val="002060"/>
                </a:solidFill>
                <a:latin typeface="Garamond" panose="02020404030301010803" pitchFamily="18" charset="0"/>
              </a:rPr>
              <a:t>ui </a:t>
            </a:r>
            <a:r>
              <a:rPr lang="en-US" sz="1800" b="1" cap="none" dirty="0">
                <a:solidFill>
                  <a:srgbClr val="002060"/>
                </a:solidFill>
                <a:latin typeface="Garamond" panose="02020404030301010803" pitchFamily="18" charset="0"/>
              </a:rPr>
              <a:t>de </a:t>
            </a:r>
            <a:r>
              <a:rPr lang="ro-RO" sz="1800" b="1" cap="none" dirty="0">
                <a:solidFill>
                  <a:srgbClr val="002060"/>
                </a:solidFill>
                <a:latin typeface="Garamond" panose="02020404030301010803" pitchFamily="18" charset="0"/>
              </a:rPr>
              <a:t>P</a:t>
            </a:r>
            <a:r>
              <a:rPr lang="en-US" sz="1800" b="1" cap="none" dirty="0" err="1">
                <a:solidFill>
                  <a:srgbClr val="002060"/>
                </a:solidFill>
                <a:latin typeface="Garamond" panose="02020404030301010803" pitchFamily="18" charset="0"/>
              </a:rPr>
              <a:t>olitici</a:t>
            </a:r>
            <a:r>
              <a:rPr lang="en-US" sz="1800" b="1" cap="none" dirty="0">
                <a:solidFill>
                  <a:srgbClr val="002060"/>
                </a:solidFill>
                <a:latin typeface="Garamond" panose="02020404030301010803" pitchFamily="18" charset="0"/>
              </a:rPr>
              <a:t> </a:t>
            </a:r>
            <a:r>
              <a:rPr lang="ro-RO" sz="1800" b="1" cap="none" dirty="0">
                <a:solidFill>
                  <a:srgbClr val="002060"/>
                </a:solidFill>
                <a:latin typeface="Garamond" panose="02020404030301010803" pitchFamily="18" charset="0"/>
              </a:rPr>
              <a:t>și Servicii de Sănătate București</a:t>
            </a:r>
            <a:r>
              <a:rPr lang="ro-RO" sz="1800" i="1" cap="none" dirty="0">
                <a:solidFill>
                  <a:srgbClr val="002060"/>
                </a:solidFill>
                <a:latin typeface="Garamond" panose="02020404030301010803" pitchFamily="18" charset="0"/>
              </a:rPr>
              <a:t> (partener 2) în cele 11 centre comunitare din județele Bacău și Vrancea</a:t>
            </a:r>
            <a:endParaRPr lang="en-US" i="1" dirty="0"/>
          </a:p>
        </p:txBody>
      </p:sp>
    </p:spTree>
    <p:extLst>
      <p:ext uri="{BB962C8B-B14F-4D97-AF65-F5344CB8AC3E}">
        <p14:creationId xmlns:p14="http://schemas.microsoft.com/office/powerpoint/2010/main" val="3816056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2CC3EF0-F13E-468D-8198-2FFABAAB8360}"/>
              </a:ext>
            </a:extLst>
          </p:cNvPr>
          <p:cNvSpPr>
            <a:spLocks noGrp="1"/>
          </p:cNvSpPr>
          <p:nvPr>
            <p:ph type="title"/>
          </p:nvPr>
        </p:nvSpPr>
        <p:spPr>
          <a:xfrm>
            <a:off x="2641599" y="3064748"/>
            <a:ext cx="8331201" cy="1316784"/>
          </a:xfrm>
        </p:spPr>
        <p:txBody>
          <a:bodyPr>
            <a:normAutofit/>
          </a:bodyPr>
          <a:lstStyle/>
          <a:p>
            <a:pPr algn="ctr"/>
            <a:r>
              <a:rPr lang="ro-RO" sz="2400" b="0" i="1" dirty="0">
                <a:solidFill>
                  <a:srgbClr val="002060"/>
                </a:solidFill>
                <a:latin typeface="Garamond" panose="02020404030301010803" pitchFamily="18" charset="0"/>
              </a:rPr>
              <a:t>Am</a:t>
            </a:r>
            <a:r>
              <a:rPr lang="ro-RO" sz="2400" dirty="0">
                <a:solidFill>
                  <a:srgbClr val="002060"/>
                </a:solidFill>
                <a:latin typeface="Garamond" panose="02020404030301010803" pitchFamily="18" charset="0"/>
              </a:rPr>
              <a:t> SPRIJINIT MATERIAL  </a:t>
            </a:r>
            <a:r>
              <a:rPr lang="ro-RO" sz="2400" b="0" i="1" dirty="0">
                <a:solidFill>
                  <a:srgbClr val="002060"/>
                </a:solidFill>
                <a:latin typeface="Garamond" panose="02020404030301010803" pitchFamily="18" charset="0"/>
              </a:rPr>
              <a:t>copiii, tinerii și membrii familiilor acestora, pentru că:</a:t>
            </a:r>
            <a:endParaRPr lang="en-US" sz="2400" b="0" i="1" dirty="0">
              <a:solidFill>
                <a:srgbClr val="002060"/>
              </a:solidFill>
              <a:latin typeface="Garamond" panose="02020404030301010803" pitchFamily="18" charset="0"/>
            </a:endParaRPr>
          </a:p>
        </p:txBody>
      </p:sp>
      <p:sp>
        <p:nvSpPr>
          <p:cNvPr id="8" name="Text Placeholder 7">
            <a:extLst>
              <a:ext uri="{FF2B5EF4-FFF2-40B4-BE49-F238E27FC236}">
                <a16:creationId xmlns:a16="http://schemas.microsoft.com/office/drawing/2014/main" id="{E22A3650-CE74-4B2A-A714-A99CA1898897}"/>
              </a:ext>
            </a:extLst>
          </p:cNvPr>
          <p:cNvSpPr>
            <a:spLocks noGrp="1"/>
          </p:cNvSpPr>
          <p:nvPr>
            <p:ph type="body" idx="1"/>
          </p:nvPr>
        </p:nvSpPr>
        <p:spPr>
          <a:xfrm>
            <a:off x="2367280" y="4381531"/>
            <a:ext cx="8768080" cy="1424909"/>
          </a:xfrm>
        </p:spPr>
        <p:txBody>
          <a:bodyPr>
            <a:normAutofit/>
          </a:bodyPr>
          <a:lstStyle/>
          <a:p>
            <a:pPr algn="just"/>
            <a:r>
              <a:rPr lang="ro-RO" sz="1800" b="1" cap="none" dirty="0">
                <a:solidFill>
                  <a:srgbClr val="002060"/>
                </a:solidFill>
                <a:latin typeface="Garamond" panose="02020404030301010803" pitchFamily="18" charset="0"/>
              </a:rPr>
              <a:t>A</a:t>
            </a:r>
            <a:r>
              <a:rPr lang="en-US" sz="1800" b="1" cap="none" dirty="0">
                <a:solidFill>
                  <a:srgbClr val="002060"/>
                </a:solidFill>
                <a:latin typeface="Garamond" panose="02020404030301010803" pitchFamily="18" charset="0"/>
              </a:rPr>
              <a:t>TINGEREA EXCELENŢEI ÎN</a:t>
            </a:r>
            <a:r>
              <a:rPr lang="ro-RO" sz="1800" b="1" cap="none" dirty="0">
                <a:solidFill>
                  <a:srgbClr val="002060"/>
                </a:solidFill>
                <a:latin typeface="Garamond" panose="02020404030301010803" pitchFamily="18" charset="0"/>
              </a:rPr>
              <a:t> ASISTENȚA SOCIALĂ CONSTĂ ÎN</a:t>
            </a:r>
            <a:r>
              <a:rPr lang="en-US" sz="1800" b="1" cap="none" dirty="0">
                <a:solidFill>
                  <a:srgbClr val="002060"/>
                </a:solidFill>
                <a:latin typeface="Garamond" panose="02020404030301010803" pitchFamily="18" charset="0"/>
              </a:rPr>
              <a:t> FURNIZ</a:t>
            </a:r>
            <a:r>
              <a:rPr lang="ro-RO" sz="1800" b="1" cap="none" dirty="0">
                <a:solidFill>
                  <a:srgbClr val="002060"/>
                </a:solidFill>
                <a:latin typeface="Garamond" panose="02020404030301010803" pitchFamily="18" charset="0"/>
              </a:rPr>
              <a:t>AREA</a:t>
            </a:r>
            <a:r>
              <a:rPr lang="en-US" sz="1800" b="1" cap="none" dirty="0">
                <a:solidFill>
                  <a:srgbClr val="002060"/>
                </a:solidFill>
                <a:latin typeface="Garamond" panose="02020404030301010803" pitchFamily="18" charset="0"/>
              </a:rPr>
              <a:t> DE SERVICII </a:t>
            </a:r>
            <a:r>
              <a:rPr lang="ro-RO" sz="1800" b="1" cap="none" dirty="0">
                <a:solidFill>
                  <a:srgbClr val="002060"/>
                </a:solidFill>
                <a:latin typeface="Garamond" panose="02020404030301010803" pitchFamily="18" charset="0"/>
              </a:rPr>
              <a:t>INTEGRATE ȘI</a:t>
            </a:r>
            <a:r>
              <a:rPr lang="en-US" sz="1800" b="1" cap="none" dirty="0">
                <a:solidFill>
                  <a:srgbClr val="002060"/>
                </a:solidFill>
                <a:latin typeface="Garamond" panose="02020404030301010803" pitchFamily="18" charset="0"/>
              </a:rPr>
              <a:t> AŞEZAREA </a:t>
            </a:r>
            <a:r>
              <a:rPr lang="ro-RO" sz="1800" b="1" cap="none" dirty="0">
                <a:solidFill>
                  <a:srgbClr val="002060"/>
                </a:solidFill>
                <a:latin typeface="Garamond" panose="02020404030301010803" pitchFamily="18" charset="0"/>
              </a:rPr>
              <a:t>PERSOANEI VULNERABILE</a:t>
            </a:r>
            <a:r>
              <a:rPr lang="en-US" sz="1800" b="1" cap="none" dirty="0">
                <a:solidFill>
                  <a:srgbClr val="002060"/>
                </a:solidFill>
                <a:latin typeface="Garamond" panose="02020404030301010803" pitchFamily="18" charset="0"/>
              </a:rPr>
              <a:t> ÎN CENTRUL PROCESULUI</a:t>
            </a:r>
            <a:endParaRPr lang="en-US" sz="1800" cap="none" dirty="0">
              <a:latin typeface="Garamond" panose="02020404030301010803" pitchFamily="18" charset="0"/>
            </a:endParaRPr>
          </a:p>
        </p:txBody>
      </p:sp>
      <p:sp>
        <p:nvSpPr>
          <p:cNvPr id="12" name="TextBox 11">
            <a:extLst>
              <a:ext uri="{FF2B5EF4-FFF2-40B4-BE49-F238E27FC236}">
                <a16:creationId xmlns:a16="http://schemas.microsoft.com/office/drawing/2014/main" id="{0E8495A9-E28F-40C9-A5C0-061A8F6A3C2B}"/>
              </a:ext>
            </a:extLst>
          </p:cNvPr>
          <p:cNvSpPr txBox="1"/>
          <p:nvPr/>
        </p:nvSpPr>
        <p:spPr>
          <a:xfrm>
            <a:off x="492368" y="472273"/>
            <a:ext cx="4853355" cy="923330"/>
          </a:xfrm>
          <a:prstGeom prst="rect">
            <a:avLst/>
          </a:prstGeom>
          <a:noFill/>
        </p:spPr>
        <p:txBody>
          <a:bodyPr wrap="square" rtlCol="0">
            <a:spAutoFit/>
          </a:bodyPr>
          <a:lstStyle/>
          <a:p>
            <a:pPr algn="just"/>
            <a:r>
              <a:rPr lang="ro-RO" sz="1800" b="1" i="1" dirty="0">
                <a:solidFill>
                  <a:srgbClr val="002060"/>
                </a:solidFill>
                <a:effectLst/>
                <a:latin typeface="Garamond" panose="02020404030301010803" pitchFamily="18" charset="0"/>
                <a:ea typeface="Arial" panose="020B0604020202020204" pitchFamily="34" charset="0"/>
              </a:rPr>
              <a:t>200 beneficiari </a:t>
            </a:r>
            <a:r>
              <a:rPr lang="ro-RO" sz="1800" i="1" dirty="0">
                <a:solidFill>
                  <a:srgbClr val="050505"/>
                </a:solidFill>
                <a:effectLst/>
                <a:latin typeface="Garamond" panose="02020404030301010803" pitchFamily="18" charset="0"/>
                <a:ea typeface="Arial" panose="020B0604020202020204" pitchFamily="34" charset="0"/>
              </a:rPr>
              <a:t>au primit pachete cu alimente, în urma analizei nevoii de asigurare a unei alimentații corespunzătoare</a:t>
            </a:r>
            <a:endParaRPr lang="en-US" i="1" dirty="0">
              <a:latin typeface="Garamond" panose="02020404030301010803" pitchFamily="18" charset="0"/>
            </a:endParaRPr>
          </a:p>
        </p:txBody>
      </p:sp>
      <p:sp>
        <p:nvSpPr>
          <p:cNvPr id="14" name="TextBox 13">
            <a:extLst>
              <a:ext uri="{FF2B5EF4-FFF2-40B4-BE49-F238E27FC236}">
                <a16:creationId xmlns:a16="http://schemas.microsoft.com/office/drawing/2014/main" id="{0ACC4DAB-9B44-4974-AB3D-4FEEEA9FBA55}"/>
              </a:ext>
            </a:extLst>
          </p:cNvPr>
          <p:cNvSpPr txBox="1"/>
          <p:nvPr/>
        </p:nvSpPr>
        <p:spPr>
          <a:xfrm>
            <a:off x="5838092" y="562708"/>
            <a:ext cx="5727562" cy="1195975"/>
          </a:xfrm>
          <a:prstGeom prst="rect">
            <a:avLst/>
          </a:prstGeom>
          <a:noFill/>
        </p:spPr>
        <p:txBody>
          <a:bodyPr wrap="square" rtlCol="0">
            <a:spAutoFit/>
          </a:bodyPr>
          <a:lstStyle/>
          <a:p>
            <a:pPr algn="just"/>
            <a:r>
              <a:rPr lang="ro-RO" sz="1800" b="1" i="1" dirty="0">
                <a:solidFill>
                  <a:srgbClr val="002060"/>
                </a:solidFill>
                <a:effectLst/>
                <a:latin typeface="Garamond" panose="02020404030301010803" pitchFamily="18" charset="0"/>
                <a:ea typeface="Times New Roman" panose="02020603050405020304" pitchFamily="18" charset="0"/>
              </a:rPr>
              <a:t>650 persoane </a:t>
            </a:r>
            <a:r>
              <a:rPr lang="ro-RO" sz="1800" i="1" dirty="0">
                <a:effectLst/>
                <a:latin typeface="Garamond" panose="02020404030301010803" pitchFamily="18" charset="0"/>
                <a:ea typeface="Times New Roman" panose="02020603050405020304" pitchFamily="18" charset="0"/>
              </a:rPr>
              <a:t>au primit alimente, medicamente, obiecte de îmbrăcăminte, materiale de curățenie, rechizite, jucării, dispozitive medicale, prin donații ale voluntarilor – persoane fizice și  organizații nonguvernamentale</a:t>
            </a:r>
            <a:endParaRPr lang="en-US" dirty="0">
              <a:latin typeface="Garamond" panose="02020404030301010803" pitchFamily="18" charset="0"/>
            </a:endParaRPr>
          </a:p>
        </p:txBody>
      </p:sp>
      <p:sp>
        <p:nvSpPr>
          <p:cNvPr id="17" name="TextBox 16">
            <a:extLst>
              <a:ext uri="{FF2B5EF4-FFF2-40B4-BE49-F238E27FC236}">
                <a16:creationId xmlns:a16="http://schemas.microsoft.com/office/drawing/2014/main" id="{A6616449-BCA3-4588-8F49-E6C77E4DA835}"/>
              </a:ext>
            </a:extLst>
          </p:cNvPr>
          <p:cNvSpPr txBox="1"/>
          <p:nvPr/>
        </p:nvSpPr>
        <p:spPr>
          <a:xfrm>
            <a:off x="653144" y="1969477"/>
            <a:ext cx="11264202" cy="1477328"/>
          </a:xfrm>
          <a:prstGeom prst="rect">
            <a:avLst/>
          </a:prstGeom>
          <a:noFill/>
        </p:spPr>
        <p:txBody>
          <a:bodyPr wrap="square" rtlCol="0">
            <a:spAutoFit/>
          </a:bodyPr>
          <a:lstStyle/>
          <a:p>
            <a:r>
              <a:rPr lang="ro-RO" b="1" i="1" dirty="0">
                <a:solidFill>
                  <a:srgbClr val="002060"/>
                </a:solidFill>
                <a:latin typeface="Garamond" panose="02020404030301010803" pitchFamily="18" charset="0"/>
              </a:rPr>
              <a:t>1250 copii, tineri și adulți cu dizabilități </a:t>
            </a:r>
            <a:r>
              <a:rPr lang="ro-RO" i="1" dirty="0">
                <a:latin typeface="Garamond" panose="02020404030301010803" pitchFamily="18" charset="0"/>
              </a:rPr>
              <a:t>au primit produse de igienă personală (pastă dinți, periuțe dinți, deodorante, gel duș, șampon,) și a spațiului de locuit (detergenți vase, detergenți pardoseli, obiecte de curățenie, lenjerii de pat, pilote, perne), produse medicale (aleze, pampers), ghiozdane echipate, cărți de lectură, obiecte de îmbrăcăminte și încălțăminte (în funcție de sezon).</a:t>
            </a:r>
          </a:p>
          <a:p>
            <a:r>
              <a:rPr lang="ro-RO" i="1" dirty="0">
                <a:latin typeface="Garamond" panose="02020404030301010803" pitchFamily="18" charset="0"/>
              </a:rPr>
              <a:t>					</a:t>
            </a:r>
          </a:p>
          <a:p>
            <a:endParaRPr lang="en-US" dirty="0"/>
          </a:p>
        </p:txBody>
      </p:sp>
      <p:sp>
        <p:nvSpPr>
          <p:cNvPr id="18" name="TextBox 17">
            <a:extLst>
              <a:ext uri="{FF2B5EF4-FFF2-40B4-BE49-F238E27FC236}">
                <a16:creationId xmlns:a16="http://schemas.microsoft.com/office/drawing/2014/main" id="{CE90D705-2A6C-4974-A003-C2AED6028074}"/>
              </a:ext>
            </a:extLst>
          </p:cNvPr>
          <p:cNvSpPr txBox="1"/>
          <p:nvPr/>
        </p:nvSpPr>
        <p:spPr>
          <a:xfrm>
            <a:off x="3952568" y="6008914"/>
            <a:ext cx="6095784" cy="646331"/>
          </a:xfrm>
          <a:prstGeom prst="rect">
            <a:avLst/>
          </a:prstGeom>
          <a:noFill/>
        </p:spPr>
        <p:txBody>
          <a:bodyPr wrap="square" rtlCol="0">
            <a:spAutoFit/>
          </a:bodyPr>
          <a:lstStyle/>
          <a:p>
            <a:r>
              <a:rPr lang="ro-RO" b="1" dirty="0">
                <a:solidFill>
                  <a:srgbClr val="002060"/>
                </a:solidFill>
                <a:latin typeface="Garamond" panose="02020404030301010803" pitchFamily="18" charset="0"/>
              </a:rPr>
              <a:t>VALOAREA TOTALĂ A SPRIJINULUI </a:t>
            </a:r>
            <a:r>
              <a:rPr lang="ro-RO" i="1" dirty="0">
                <a:latin typeface="Garamond" panose="02020404030301010803" pitchFamily="18" charset="0"/>
              </a:rPr>
              <a:t>este: 998.816,45lei (Bacău) și 154.054,71 (Vrancea), media: 922 lei/beneficiar.</a:t>
            </a:r>
            <a:endParaRPr lang="en-US" dirty="0"/>
          </a:p>
        </p:txBody>
      </p:sp>
    </p:spTree>
    <p:extLst>
      <p:ext uri="{BB962C8B-B14F-4D97-AF65-F5344CB8AC3E}">
        <p14:creationId xmlns:p14="http://schemas.microsoft.com/office/powerpoint/2010/main" val="151147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5E388D-0F85-4EDA-A59C-C4E14987CC6C}"/>
              </a:ext>
            </a:extLst>
          </p:cNvPr>
          <p:cNvSpPr>
            <a:spLocks noGrp="1"/>
          </p:cNvSpPr>
          <p:nvPr>
            <p:ph type="title"/>
          </p:nvPr>
        </p:nvSpPr>
        <p:spPr/>
        <p:txBody>
          <a:bodyPr>
            <a:normAutofit fontScale="90000"/>
          </a:bodyPr>
          <a:lstStyle/>
          <a:p>
            <a:pPr algn="ctr"/>
            <a:br>
              <a:rPr lang="ro-RO" sz="2400" dirty="0">
                <a:solidFill>
                  <a:srgbClr val="002060"/>
                </a:solidFill>
                <a:latin typeface="Garamond" panose="02020404030301010803" pitchFamily="18" charset="0"/>
              </a:rPr>
            </a:br>
            <a:r>
              <a:rPr lang="ro-RO" sz="2700" b="0" i="1" dirty="0">
                <a:solidFill>
                  <a:srgbClr val="002060"/>
                </a:solidFill>
                <a:latin typeface="Garamond" panose="02020404030301010803" pitchFamily="18" charset="0"/>
              </a:rPr>
              <a:t>...Și am reușit crearea unui,</a:t>
            </a:r>
            <a:br>
              <a:rPr lang="ro-RO" sz="2700" b="0" i="1" dirty="0">
                <a:solidFill>
                  <a:srgbClr val="002060"/>
                </a:solidFill>
                <a:latin typeface="Garamond" panose="02020404030301010803" pitchFamily="18" charset="0"/>
              </a:rPr>
            </a:br>
            <a:br>
              <a:rPr lang="ro-RO" sz="2400" dirty="0">
                <a:solidFill>
                  <a:srgbClr val="002060"/>
                </a:solidFill>
                <a:latin typeface="Garamond" panose="02020404030301010803" pitchFamily="18" charset="0"/>
              </a:rPr>
            </a:br>
            <a:r>
              <a:rPr lang="ro-RO" sz="2400" dirty="0">
                <a:solidFill>
                  <a:srgbClr val="002060"/>
                </a:solidFill>
                <a:latin typeface="Garamond" panose="02020404030301010803" pitchFamily="18" charset="0"/>
              </a:rPr>
              <a:t>A7- MODEL DE INTERVENȚIE ȘI BUNE PRACTICI ÎN LUCRU CU PERSOANELE VULNERABILE</a:t>
            </a:r>
            <a:endParaRPr lang="en-US" sz="2400" dirty="0">
              <a:solidFill>
                <a:srgbClr val="002060"/>
              </a:solidFill>
              <a:latin typeface="Garamond" panose="02020404030301010803" pitchFamily="18" charset="0"/>
            </a:endParaRPr>
          </a:p>
        </p:txBody>
      </p:sp>
      <p:graphicFrame>
        <p:nvGraphicFramePr>
          <p:cNvPr id="11" name="Content Placeholder 10">
            <a:extLst>
              <a:ext uri="{FF2B5EF4-FFF2-40B4-BE49-F238E27FC236}">
                <a16:creationId xmlns:a16="http://schemas.microsoft.com/office/drawing/2014/main" id="{CD6565CB-45A4-465A-A747-D83A67D20561}"/>
              </a:ext>
            </a:extLst>
          </p:cNvPr>
          <p:cNvGraphicFramePr>
            <a:graphicFrameLocks noGrp="1"/>
          </p:cNvGraphicFramePr>
          <p:nvPr>
            <p:ph idx="1"/>
            <p:extLst>
              <p:ext uri="{D42A27DB-BD31-4B8C-83A1-F6EECF244321}">
                <p14:modId xmlns:p14="http://schemas.microsoft.com/office/powerpoint/2010/main" val="2037949481"/>
              </p:ext>
            </p:extLst>
          </p:nvPr>
        </p:nvGraphicFramePr>
        <p:xfrm>
          <a:off x="-5" y="1737360"/>
          <a:ext cx="12191999" cy="9954488"/>
        </p:xfrm>
        <a:graphic>
          <a:graphicData uri="http://schemas.openxmlformats.org/drawingml/2006/table">
            <a:tbl>
              <a:tblPr firstRow="1" bandRow="1">
                <a:tableStyleId>{5C22544A-7EE6-4342-B048-85BDC9FD1C3A}</a:tableStyleId>
              </a:tblPr>
              <a:tblGrid>
                <a:gridCol w="2587557">
                  <a:extLst>
                    <a:ext uri="{9D8B030D-6E8A-4147-A177-3AD203B41FA5}">
                      <a16:colId xmlns:a16="http://schemas.microsoft.com/office/drawing/2014/main" val="2527041651"/>
                    </a:ext>
                  </a:extLst>
                </a:gridCol>
                <a:gridCol w="3443592">
                  <a:extLst>
                    <a:ext uri="{9D8B030D-6E8A-4147-A177-3AD203B41FA5}">
                      <a16:colId xmlns:a16="http://schemas.microsoft.com/office/drawing/2014/main" val="2564999608"/>
                    </a:ext>
                  </a:extLst>
                </a:gridCol>
                <a:gridCol w="3258766">
                  <a:extLst>
                    <a:ext uri="{9D8B030D-6E8A-4147-A177-3AD203B41FA5}">
                      <a16:colId xmlns:a16="http://schemas.microsoft.com/office/drawing/2014/main" val="1779352262"/>
                    </a:ext>
                  </a:extLst>
                </a:gridCol>
                <a:gridCol w="2902084">
                  <a:extLst>
                    <a:ext uri="{9D8B030D-6E8A-4147-A177-3AD203B41FA5}">
                      <a16:colId xmlns:a16="http://schemas.microsoft.com/office/drawing/2014/main" val="2529204405"/>
                    </a:ext>
                  </a:extLst>
                </a:gridCol>
              </a:tblGrid>
              <a:tr h="560384">
                <a:tc>
                  <a:txBody>
                    <a:bodyPr/>
                    <a:lstStyle/>
                    <a:p>
                      <a:r>
                        <a:rPr lang="ro-RO" sz="2000" b="1" i="1" dirty="0">
                          <a:solidFill>
                            <a:srgbClr val="002060"/>
                          </a:solidFill>
                          <a:latin typeface="Garamond" panose="02020404030301010803" pitchFamily="18" charset="0"/>
                        </a:rPr>
                        <a:t>Analize nevoi</a:t>
                      </a:r>
                      <a:endParaRPr lang="en-US" sz="2000" b="1" i="1" dirty="0">
                        <a:solidFill>
                          <a:srgbClr val="002060"/>
                        </a:solidFill>
                        <a:latin typeface="Garamond" panose="02020404030301010803" pitchFamily="18" charset="0"/>
                      </a:endParaRPr>
                    </a:p>
                  </a:txBody>
                  <a:tcPr marL="108757" marR="108757" marT="54378" marB="54378" anchor="ctr">
                    <a:solidFill>
                      <a:schemeClr val="accent1">
                        <a:lumMod val="20000"/>
                        <a:lumOff val="80000"/>
                      </a:schemeClr>
                    </a:solidFill>
                  </a:tcPr>
                </a:tc>
                <a:tc>
                  <a:txBody>
                    <a:bodyPr/>
                    <a:lstStyle/>
                    <a:p>
                      <a:r>
                        <a:rPr lang="ro-RO" sz="2000" b="1" i="1" dirty="0">
                          <a:solidFill>
                            <a:srgbClr val="002060"/>
                          </a:solidFill>
                          <a:latin typeface="Garamond" panose="02020404030301010803" pitchFamily="18" charset="0"/>
                        </a:rPr>
                        <a:t>Planuri optimizare furnizare servicii</a:t>
                      </a:r>
                      <a:endParaRPr lang="en-US" sz="2000" b="1" i="1" dirty="0">
                        <a:solidFill>
                          <a:srgbClr val="002060"/>
                        </a:solidFill>
                        <a:latin typeface="Garamond" panose="02020404030301010803" pitchFamily="18" charset="0"/>
                      </a:endParaRPr>
                    </a:p>
                  </a:txBody>
                  <a:tcPr marL="108757" marR="108757" marT="54378" marB="54378" anchor="ctr">
                    <a:solidFill>
                      <a:schemeClr val="accent2"/>
                    </a:solidFill>
                  </a:tcPr>
                </a:tc>
                <a:tc>
                  <a:txBody>
                    <a:bodyPr/>
                    <a:lstStyle/>
                    <a:p>
                      <a:r>
                        <a:rPr lang="ro-RO" sz="2000" b="1" i="1" dirty="0">
                          <a:solidFill>
                            <a:srgbClr val="002060"/>
                          </a:solidFill>
                          <a:latin typeface="Garamond" panose="02020404030301010803" pitchFamily="18" charset="0"/>
                        </a:rPr>
                        <a:t>Chestionare satisfacție beneficiari</a:t>
                      </a:r>
                      <a:endParaRPr lang="en-US" sz="2000" b="1" i="1" dirty="0">
                        <a:solidFill>
                          <a:srgbClr val="002060"/>
                        </a:solidFill>
                        <a:latin typeface="Garamond" panose="02020404030301010803" pitchFamily="18" charset="0"/>
                      </a:endParaRPr>
                    </a:p>
                  </a:txBody>
                  <a:tcPr marL="108757" marR="108757" marT="54378" marB="54378" anchor="ctr">
                    <a:solidFill>
                      <a:schemeClr val="accent3"/>
                    </a:solidFill>
                  </a:tcPr>
                </a:tc>
                <a:tc>
                  <a:txBody>
                    <a:bodyPr/>
                    <a:lstStyle/>
                    <a:p>
                      <a:r>
                        <a:rPr lang="ro-RO" sz="2000" b="1" i="1" dirty="0">
                          <a:solidFill>
                            <a:srgbClr val="002060"/>
                          </a:solidFill>
                          <a:latin typeface="Garamond" panose="02020404030301010803" pitchFamily="18" charset="0"/>
                        </a:rPr>
                        <a:t>Strategii județene în domeniu</a:t>
                      </a:r>
                      <a:endParaRPr lang="en-US" sz="2000" b="1" i="1" dirty="0">
                        <a:solidFill>
                          <a:srgbClr val="002060"/>
                        </a:solidFill>
                        <a:latin typeface="Garamond" panose="02020404030301010803" pitchFamily="18" charset="0"/>
                      </a:endParaRPr>
                    </a:p>
                  </a:txBody>
                  <a:tcPr marL="108757" marR="108757" marT="54378" marB="54378" anchor="ctr">
                    <a:solidFill>
                      <a:schemeClr val="accent5"/>
                    </a:solidFill>
                  </a:tcPr>
                </a:tc>
                <a:extLst>
                  <a:ext uri="{0D108BD9-81ED-4DB2-BD59-A6C34878D82A}">
                    <a16:rowId xmlns:a16="http://schemas.microsoft.com/office/drawing/2014/main" val="3367982286"/>
                  </a:ext>
                </a:extLst>
              </a:tr>
              <a:tr h="66338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800" kern="1200" dirty="0">
                          <a:solidFill>
                            <a:schemeClr val="dk1"/>
                          </a:solidFill>
                          <a:effectLst/>
                          <a:latin typeface="Garamond" panose="02020404030301010803" pitchFamily="18" charset="0"/>
                          <a:ea typeface="+mn-ea"/>
                          <a:cs typeface="+mn-cs"/>
                        </a:rPr>
                        <a:t>identificarea nevoilor psihologice, medicale, sociale, educaționale ale persoanelor vulnerabile din fiecare comunitate inclusă în proiect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kern="1200" dirty="0">
                        <a:solidFill>
                          <a:schemeClr val="dk1"/>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o-RO" sz="1800" kern="1200" dirty="0">
                          <a:solidFill>
                            <a:schemeClr val="dk1"/>
                          </a:solidFill>
                          <a:effectLst/>
                          <a:latin typeface="Garamond" panose="02020404030301010803" pitchFamily="18" charset="0"/>
                          <a:ea typeface="+mn-ea"/>
                          <a:cs typeface="+mn-cs"/>
                        </a:rPr>
                        <a:t>capacitatea instituțională a fiecărei autorități publice locale în furnizarea și dezvoltarea de servicii</a:t>
                      </a: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kern="1200" dirty="0">
                        <a:solidFill>
                          <a:schemeClr val="dk1"/>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o-RO" sz="1800" kern="1200" dirty="0">
                          <a:solidFill>
                            <a:schemeClr val="dk1"/>
                          </a:solidFill>
                          <a:effectLst/>
                          <a:latin typeface="Garamond" panose="02020404030301010803" pitchFamily="18" charset="0"/>
                          <a:ea typeface="+mn-ea"/>
                          <a:cs typeface="+mn-cs"/>
                        </a:rPr>
                        <a:t>asigurarea sustenabilității activităților în centrele comunitare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b="1" kern="1200" dirty="0">
                        <a:solidFill>
                          <a:srgbClr val="002060"/>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o-RO" sz="1800" b="1" kern="1200" dirty="0">
                          <a:solidFill>
                            <a:srgbClr val="002060"/>
                          </a:solidFill>
                          <a:effectLst/>
                          <a:latin typeface="Garamond" panose="02020404030301010803" pitchFamily="18" charset="0"/>
                          <a:ea typeface="+mn-ea"/>
                          <a:cs typeface="+mn-cs"/>
                        </a:rPr>
                        <a:t>INDICATOR PROGRAM ATINS:</a:t>
                      </a:r>
                      <a:r>
                        <a:rPr lang="ro-RO" sz="1800" kern="1200" dirty="0">
                          <a:solidFill>
                            <a:schemeClr val="dk1"/>
                          </a:solidFill>
                          <a:effectLst/>
                          <a:latin typeface="Garamond" panose="02020404030301010803" pitchFamily="18" charset="0"/>
                          <a:ea typeface="+mn-ea"/>
                          <a:cs typeface="+mn-cs"/>
                        </a:rPr>
                        <a:t> </a:t>
                      </a:r>
                      <a:r>
                        <a:rPr lang="ro-RO" sz="1800" i="1" kern="1200" dirty="0">
                          <a:solidFill>
                            <a:srgbClr val="002060"/>
                          </a:solidFill>
                          <a:effectLst/>
                          <a:latin typeface="Garamond" panose="02020404030301010803" pitchFamily="18" charset="0"/>
                          <a:ea typeface="+mn-ea"/>
                          <a:cs typeface="+mn-cs"/>
                        </a:rPr>
                        <a:t>50 Analize nevoi</a:t>
                      </a: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i="1"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o-RO" sz="1800" kern="1200" dirty="0">
                          <a:solidFill>
                            <a:schemeClr val="dk1"/>
                          </a:solidFill>
                          <a:effectLst/>
                          <a:latin typeface="+mn-lt"/>
                          <a:ea typeface="+mn-ea"/>
                          <a:cs typeface="+mn-cs"/>
                        </a:rPr>
                        <a:t> </a:t>
                      </a:r>
                      <a:endParaRPr kumimoji="0" lang="en-US"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800" kern="1200" dirty="0">
                          <a:solidFill>
                            <a:schemeClr val="dk1"/>
                          </a:solidFill>
                          <a:effectLst/>
                          <a:latin typeface="Garamond" panose="02020404030301010803" pitchFamily="18" charset="0"/>
                          <a:ea typeface="+mn-ea"/>
                          <a:cs typeface="+mn-cs"/>
                        </a:rPr>
                        <a:t>implementare a metodologiilor și demersurilor de îmbunătățire a activitatăților desfășurate în cadrul centrelor comunitare, astfel încât acestea să răspundă nevoilor reale ale comunităților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kern="1200" dirty="0">
                        <a:solidFill>
                          <a:schemeClr val="dk1"/>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o-RO" sz="1800" b="0" kern="1200" dirty="0">
                          <a:solidFill>
                            <a:schemeClr val="dk1"/>
                          </a:solidFill>
                          <a:effectLst/>
                          <a:latin typeface="Garamond" panose="02020404030301010803" pitchFamily="18" charset="0"/>
                          <a:ea typeface="+mn-ea"/>
                          <a:cs typeface="+mn-cs"/>
                        </a:rPr>
                        <a:t>crearea instrumentelor prin care  </a:t>
                      </a:r>
                      <a:r>
                        <a:rPr lang="ro-RO" sz="1800" kern="1200" dirty="0">
                          <a:solidFill>
                            <a:schemeClr val="dk1"/>
                          </a:solidFill>
                          <a:effectLst/>
                          <a:latin typeface="Garamond" panose="02020404030301010803" pitchFamily="18" charset="0"/>
                          <a:ea typeface="+mn-ea"/>
                          <a:cs typeface="+mn-cs"/>
                        </a:rPr>
                        <a:t>centrul comunitar ar trebui să se dezvolte pentru a răspunde nevoilor comunității, conform analizelor de nevoi</a:t>
                      </a: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kern="1200" dirty="0">
                        <a:solidFill>
                          <a:schemeClr val="dk1"/>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b="1" kern="1200" dirty="0">
                        <a:solidFill>
                          <a:srgbClr val="002060"/>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b="1" kern="1200" dirty="0">
                        <a:solidFill>
                          <a:srgbClr val="002060"/>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b="1" kern="1200" dirty="0">
                        <a:solidFill>
                          <a:srgbClr val="002060"/>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o-RO" sz="1800" b="1" kern="1200" dirty="0">
                          <a:solidFill>
                            <a:srgbClr val="002060"/>
                          </a:solidFill>
                          <a:effectLst/>
                          <a:latin typeface="Garamond" panose="02020404030301010803" pitchFamily="18" charset="0"/>
                          <a:ea typeface="+mn-ea"/>
                          <a:cs typeface="+mn-cs"/>
                        </a:rPr>
                        <a:t>INDICATOR PROGRAM ATINS</a:t>
                      </a:r>
                      <a:r>
                        <a:rPr lang="ro-RO" sz="1800" kern="1200" dirty="0">
                          <a:solidFill>
                            <a:schemeClr val="dk1"/>
                          </a:solidFill>
                          <a:effectLst/>
                          <a:latin typeface="Garamond" panose="02020404030301010803" pitchFamily="18" charset="0"/>
                          <a:ea typeface="+mn-ea"/>
                          <a:cs typeface="+mn-cs"/>
                        </a:rPr>
                        <a:t>: </a:t>
                      </a:r>
                      <a:r>
                        <a:rPr lang="ro-RO" sz="1800" i="1" kern="1200" dirty="0">
                          <a:solidFill>
                            <a:srgbClr val="002060"/>
                          </a:solidFill>
                          <a:effectLst/>
                          <a:latin typeface="Garamond" panose="02020404030301010803" pitchFamily="18" charset="0"/>
                          <a:ea typeface="+mn-ea"/>
                          <a:cs typeface="+mn-cs"/>
                        </a:rPr>
                        <a:t>50 Analize nevoi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800" b="0" i="0" u="none" strike="noStrike" kern="1200" cap="none" spc="0" normalizeH="0" baseline="0" noProof="0" dirty="0">
                        <a:ln>
                          <a:noFill/>
                        </a:ln>
                        <a:solidFill>
                          <a:schemeClr val="dk1"/>
                        </a:solidFill>
                        <a:effectLst/>
                        <a:uLnTx/>
                        <a:uFillTx/>
                        <a:latin typeface="+mn-lt"/>
                        <a:ea typeface="+mn-ea"/>
                        <a:cs typeface="+mn-cs"/>
                      </a:endParaRPr>
                    </a:p>
                  </a:txBody>
                  <a:tcPr anchorCtr="1">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sz="1800" b="0" i="0" u="none" strike="noStrike" kern="1200" cap="none" spc="0" normalizeH="0" baseline="0" noProof="0" dirty="0">
                          <a:ln>
                            <a:noFill/>
                          </a:ln>
                          <a:solidFill>
                            <a:schemeClr val="tx1">
                              <a:lumMod val="75000"/>
                              <a:lumOff val="25000"/>
                            </a:schemeClr>
                          </a:solidFill>
                          <a:effectLst/>
                          <a:uLnTx/>
                          <a:uFillTx/>
                          <a:latin typeface="Garamond" panose="02020404030301010803" pitchFamily="18" charset="0"/>
                          <a:ea typeface="+mn-ea"/>
                          <a:cs typeface="Calibri Light" panose="020F0302020204030204" pitchFamily="34" charset="0"/>
                        </a:rPr>
                        <a:t>implicarea beneficiarilor din proiect în analiza nevoilor individuale și ale comunităților, în construcția planurilor de optimizare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800" b="0" i="0" u="none" strike="noStrike" kern="1200" cap="none" spc="0" normalizeH="0" baseline="0" noProof="0" dirty="0">
                        <a:ln>
                          <a:noFill/>
                        </a:ln>
                        <a:solidFill>
                          <a:schemeClr val="tx1">
                            <a:lumMod val="75000"/>
                            <a:lumOff val="25000"/>
                          </a:schemeClr>
                        </a:solidFill>
                        <a:effectLst/>
                        <a:uLnTx/>
                        <a:uFillTx/>
                        <a:latin typeface="Garamond" panose="02020404030301010803" pitchFamily="18"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800" b="0" i="0" u="none" strike="noStrike" kern="1200" cap="none" spc="0" normalizeH="0" baseline="0" noProof="0" dirty="0">
                        <a:ln>
                          <a:noFill/>
                        </a:ln>
                        <a:solidFill>
                          <a:schemeClr val="tx1">
                            <a:lumMod val="75000"/>
                            <a:lumOff val="25000"/>
                          </a:schemeClr>
                        </a:solidFill>
                        <a:effectLst/>
                        <a:uLnTx/>
                        <a:uFillTx/>
                        <a:latin typeface="Garamond" panose="02020404030301010803" pitchFamily="18"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sz="1800" b="0" i="0" u="none" strike="noStrike" kern="1200" cap="none" spc="0" normalizeH="0" baseline="0" noProof="0" dirty="0">
                          <a:ln>
                            <a:noFill/>
                          </a:ln>
                          <a:solidFill>
                            <a:schemeClr val="tx1">
                              <a:lumMod val="75000"/>
                              <a:lumOff val="25000"/>
                            </a:schemeClr>
                          </a:solidFill>
                          <a:effectLst/>
                          <a:uLnTx/>
                          <a:uFillTx/>
                          <a:latin typeface="Garamond" panose="02020404030301010803" pitchFamily="18" charset="0"/>
                          <a:ea typeface="+mn-ea"/>
                          <a:cs typeface="Calibri Light" panose="020F0302020204030204" pitchFamily="34" charset="0"/>
                        </a:rPr>
                        <a:t>aplicarea chestionarelor de satisfacție a persoanelor din proiect (beneficiari, lideri formali și informali comunitari, voluntari)</a:t>
                      </a: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kern="1200" dirty="0">
                        <a:solidFill>
                          <a:schemeClr val="dk1"/>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kern="1200" dirty="0">
                        <a:solidFill>
                          <a:schemeClr val="dk1"/>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b="1" kern="1200" dirty="0">
                        <a:solidFill>
                          <a:srgbClr val="002060"/>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b="1" kern="1200" dirty="0">
                        <a:solidFill>
                          <a:srgbClr val="002060"/>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o-RO" sz="1800" b="1" kern="1200" dirty="0">
                        <a:solidFill>
                          <a:srgbClr val="002060"/>
                        </a:solidFill>
                        <a:effectLst/>
                        <a:latin typeface="Garamond" panose="020204040303010108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o-RO" sz="1800" b="1" kern="1200" dirty="0">
                          <a:solidFill>
                            <a:srgbClr val="002060"/>
                          </a:solidFill>
                          <a:effectLst/>
                          <a:latin typeface="Garamond" panose="02020404030301010803" pitchFamily="18" charset="0"/>
                          <a:ea typeface="+mn-ea"/>
                          <a:cs typeface="+mn-cs"/>
                        </a:rPr>
                        <a:t>INDICATOR PROGRAM ATINS</a:t>
                      </a:r>
                      <a:r>
                        <a:rPr lang="ro-RO" sz="1800" kern="1200" dirty="0">
                          <a:solidFill>
                            <a:schemeClr val="dk1"/>
                          </a:solidFill>
                          <a:effectLst/>
                          <a:latin typeface="Garamond" panose="02020404030301010803" pitchFamily="18" charset="0"/>
                          <a:ea typeface="+mn-ea"/>
                          <a:cs typeface="+mn-cs"/>
                        </a:rPr>
                        <a:t>: </a:t>
                      </a:r>
                      <a:r>
                        <a:rPr lang="ro-RO" sz="1800" i="1" kern="1200" dirty="0">
                          <a:solidFill>
                            <a:srgbClr val="002060"/>
                          </a:solidFill>
                          <a:effectLst/>
                          <a:latin typeface="Garamond" panose="02020404030301010803" pitchFamily="18" charset="0"/>
                          <a:ea typeface="+mn-ea"/>
                          <a:cs typeface="+mn-cs"/>
                        </a:rPr>
                        <a:t>1250 Chestionare satisfacție beneficiari</a:t>
                      </a:r>
                      <a:endParaRPr kumimoji="0" lang="ro-RO" sz="1800" b="0" i="1" u="none" strike="noStrike" kern="1200" cap="none" spc="0" normalizeH="0" baseline="0" noProof="0" dirty="0">
                        <a:ln>
                          <a:noFill/>
                        </a:ln>
                        <a:solidFill>
                          <a:srgbClr val="002060"/>
                        </a:solidFill>
                        <a:effectLst/>
                        <a:uLnTx/>
                        <a:uFillTx/>
                        <a:latin typeface="Garamond" panose="02020404030301010803" pitchFamily="18"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sz="1800" b="0" i="0" u="none" strike="noStrike" kern="1200" cap="none" spc="0" normalizeH="0" baseline="0" noProof="0" dirty="0">
                          <a:ln>
                            <a:noFill/>
                          </a:ln>
                          <a:solidFill>
                            <a:schemeClr val="tx1">
                              <a:lumMod val="75000"/>
                              <a:lumOff val="25000"/>
                            </a:schemeClr>
                          </a:solidFill>
                          <a:effectLst/>
                          <a:uLnTx/>
                          <a:uFillTx/>
                          <a:latin typeface="Garamond" panose="02020404030301010803" pitchFamily="18" charset="0"/>
                          <a:ea typeface="+mn-ea"/>
                          <a:cs typeface="Calibri Light" panose="020F0302020204030204" pitchFamily="34" charset="0"/>
                        </a:rPr>
                        <a:t>rezultatele obținute prin interpretarea celor </a:t>
                      </a:r>
                      <a:r>
                        <a:rPr kumimoji="0" lang="ro-RO" sz="1800" b="0" i="1" u="none" strike="noStrike" kern="1200" cap="none" spc="0" normalizeH="0" baseline="0" noProof="0" dirty="0">
                          <a:ln>
                            <a:noFill/>
                          </a:ln>
                          <a:solidFill>
                            <a:srgbClr val="002060"/>
                          </a:solidFill>
                          <a:effectLst/>
                          <a:uLnTx/>
                          <a:uFillTx/>
                          <a:latin typeface="Garamond" panose="02020404030301010803" pitchFamily="18" charset="0"/>
                          <a:ea typeface="+mn-ea"/>
                          <a:cs typeface="Calibri Light" panose="020F0302020204030204" pitchFamily="34" charset="0"/>
                        </a:rPr>
                        <a:t>50 Analize nevoi</a:t>
                      </a:r>
                      <a:r>
                        <a:rPr kumimoji="0" lang="ro-RO" sz="1800" b="0" i="0" u="none" strike="noStrike" kern="1200" cap="none" spc="0" normalizeH="0" baseline="0" noProof="0" dirty="0">
                          <a:ln>
                            <a:noFill/>
                          </a:ln>
                          <a:solidFill>
                            <a:schemeClr val="tx1">
                              <a:lumMod val="75000"/>
                              <a:lumOff val="25000"/>
                            </a:schemeClr>
                          </a:solidFill>
                          <a:effectLst/>
                          <a:uLnTx/>
                          <a:uFillTx/>
                          <a:latin typeface="Garamond" panose="02020404030301010803" pitchFamily="18" charset="0"/>
                          <a:ea typeface="+mn-ea"/>
                          <a:cs typeface="Calibri Light" panose="020F0302020204030204" pitchFamily="34" charset="0"/>
                        </a:rPr>
                        <a:t> vor fi introduse în </a:t>
                      </a:r>
                      <a:r>
                        <a:rPr kumimoji="0" lang="ro-RO" sz="1800" b="0" i="1" u="none" strike="noStrike" kern="1200" cap="none" spc="0" normalizeH="0" baseline="0" noProof="0" dirty="0">
                          <a:ln>
                            <a:noFill/>
                          </a:ln>
                          <a:solidFill>
                            <a:srgbClr val="002060"/>
                          </a:solidFill>
                          <a:effectLst/>
                          <a:uLnTx/>
                          <a:uFillTx/>
                          <a:latin typeface="Garamond" panose="02020404030301010803" pitchFamily="18" charset="0"/>
                          <a:ea typeface="+mn-ea"/>
                          <a:cs typeface="Calibri Light" panose="020F0302020204030204" pitchFamily="34" charset="0"/>
                        </a:rPr>
                        <a:t>Strategiile județene elaborate de DGASPC Bacău și DGASPC Vrancea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800" b="0" i="1" u="none" strike="noStrike" kern="1200" cap="none" spc="0" normalizeH="0" baseline="0" noProof="0" dirty="0">
                        <a:ln>
                          <a:noFill/>
                        </a:ln>
                        <a:solidFill>
                          <a:srgbClr val="002060"/>
                        </a:solidFill>
                        <a:effectLst/>
                        <a:uLnTx/>
                        <a:uFillTx/>
                        <a:latin typeface="Garamond" panose="02020404030301010803" pitchFamily="18"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sz="1800" b="0" i="1" u="none" strike="noStrike" kern="1200" cap="none" spc="0" normalizeH="0" baseline="0" noProof="0" dirty="0">
                          <a:ln>
                            <a:noFill/>
                          </a:ln>
                          <a:solidFill>
                            <a:srgbClr val="002060"/>
                          </a:solidFill>
                          <a:effectLst/>
                          <a:uLnTx/>
                          <a:uFillTx/>
                          <a:latin typeface="Garamond" panose="02020404030301010803" pitchFamily="18" charset="0"/>
                          <a:ea typeface="+mn-ea"/>
                          <a:cs typeface="Calibri Light" panose="020F0302020204030204" pitchFamily="34" charset="0"/>
                        </a:rPr>
                        <a:t>Planurile de optimizare </a:t>
                      </a:r>
                      <a:r>
                        <a:rPr kumimoji="0" lang="ro-RO" sz="1800" b="0" i="0" u="none" strike="noStrike" kern="1200" cap="none" spc="0" normalizeH="0" baseline="0" noProof="0" dirty="0">
                          <a:ln>
                            <a:noFill/>
                          </a:ln>
                          <a:solidFill>
                            <a:schemeClr val="tx1">
                              <a:lumMod val="75000"/>
                              <a:lumOff val="25000"/>
                            </a:schemeClr>
                          </a:solidFill>
                          <a:effectLst/>
                          <a:uLnTx/>
                          <a:uFillTx/>
                          <a:latin typeface="Garamond" panose="02020404030301010803" pitchFamily="18" charset="0"/>
                          <a:ea typeface="+mn-ea"/>
                          <a:cs typeface="Calibri Light" panose="020F0302020204030204" pitchFamily="34" charset="0"/>
                        </a:rPr>
                        <a:t>sunt transmise către cele 50 autorități publice locale, în scopul îmbunățățirii serviciilor </a:t>
                      </a:r>
                      <a:endParaRPr kumimoji="0" lang="en-US" sz="1800" b="0" i="0" u="none" strike="noStrike" kern="1200" cap="none" spc="0" normalizeH="0" baseline="0" noProof="0" dirty="0">
                        <a:ln>
                          <a:noFill/>
                        </a:ln>
                        <a:solidFill>
                          <a:schemeClr val="tx1">
                            <a:lumMod val="75000"/>
                            <a:lumOff val="25000"/>
                          </a:schemeClr>
                        </a:solidFill>
                        <a:effectLst/>
                        <a:uLnTx/>
                        <a:uFillTx/>
                        <a:latin typeface="Garamond" panose="02020404030301010803" pitchFamily="18"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txBody>
                  <a:tcPr>
                    <a:solidFill>
                      <a:schemeClr val="bg1">
                        <a:lumMod val="95000"/>
                      </a:schemeClr>
                    </a:solidFill>
                  </a:tcPr>
                </a:tc>
                <a:extLst>
                  <a:ext uri="{0D108BD9-81ED-4DB2-BD59-A6C34878D82A}">
                    <a16:rowId xmlns:a16="http://schemas.microsoft.com/office/drawing/2014/main" val="691854204"/>
                  </a:ext>
                </a:extLst>
              </a:tr>
              <a:tr h="3633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rPr>
                        <a:t> </a:t>
                      </a:r>
                    </a:p>
                  </a:txBody>
                  <a:tcPr anchor="ctr">
                    <a:solidFill>
                      <a:schemeClr val="bg1">
                        <a:lumMod val="95000"/>
                      </a:schemeClr>
                    </a:solidFill>
                  </a:tcPr>
                </a:tc>
                <a:extLst>
                  <a:ext uri="{0D108BD9-81ED-4DB2-BD59-A6C34878D82A}">
                    <a16:rowId xmlns:a16="http://schemas.microsoft.com/office/drawing/2014/main" val="1470341735"/>
                  </a:ext>
                </a:extLst>
              </a:tr>
              <a:tr h="368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endParaRP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rPr>
                        <a:t> </a:t>
                      </a: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chemeClr val="tx1">
                              <a:lumMod val="75000"/>
                              <a:lumOff val="25000"/>
                            </a:schemeClr>
                          </a:solidFill>
                          <a:effectLst/>
                          <a:uLnTx/>
                          <a:uFillTx/>
                          <a:latin typeface="+mn-lt"/>
                          <a:ea typeface="+mn-ea"/>
                          <a:cs typeface="Calibri Light" panose="020F0302020204030204" pitchFamily="34" charset="0"/>
                        </a:rPr>
                        <a:t> </a:t>
                      </a:r>
                    </a:p>
                  </a:txBody>
                  <a:tcPr anchor="ctr">
                    <a:solidFill>
                      <a:schemeClr val="bg1">
                        <a:lumMod val="95000"/>
                      </a:schemeClr>
                    </a:solidFill>
                  </a:tcPr>
                </a:tc>
                <a:extLst>
                  <a:ext uri="{0D108BD9-81ED-4DB2-BD59-A6C34878D82A}">
                    <a16:rowId xmlns:a16="http://schemas.microsoft.com/office/drawing/2014/main" val="2878567498"/>
                  </a:ext>
                </a:extLst>
              </a:tr>
            </a:tbl>
          </a:graphicData>
        </a:graphic>
      </p:graphicFrame>
    </p:spTree>
    <p:extLst>
      <p:ext uri="{BB962C8B-B14F-4D97-AF65-F5344CB8AC3E}">
        <p14:creationId xmlns:p14="http://schemas.microsoft.com/office/powerpoint/2010/main" val="1293373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690374C-1A59-4A71-8148-5C0E026A3A75}"/>
              </a:ext>
            </a:extLst>
          </p:cNvPr>
          <p:cNvSpPr>
            <a:spLocks noGrp="1"/>
          </p:cNvSpPr>
          <p:nvPr>
            <p:ph type="title"/>
          </p:nvPr>
        </p:nvSpPr>
        <p:spPr>
          <a:xfrm>
            <a:off x="0" y="1885125"/>
            <a:ext cx="4357991" cy="2391907"/>
          </a:xfrm>
        </p:spPr>
        <p:txBody>
          <a:bodyPr>
            <a:normAutofit fontScale="90000"/>
          </a:bodyPr>
          <a:lstStyle/>
          <a:p>
            <a:r>
              <a:rPr lang="ro-RO" sz="2400" dirty="0">
                <a:solidFill>
                  <a:srgbClr val="002060"/>
                </a:solidFill>
                <a:latin typeface="Garamond" panose="02020404030301010803" pitchFamily="18" charset="0"/>
              </a:rPr>
              <a:t>A8 - SERVICII DE SPRIJIN PENTRU PROFESIONIȘTI ȘI VOLUNTARI</a:t>
            </a:r>
            <a:br>
              <a:rPr lang="ro-RO" sz="2400" dirty="0">
                <a:solidFill>
                  <a:srgbClr val="002060"/>
                </a:solidFill>
                <a:latin typeface="Garamond" panose="02020404030301010803" pitchFamily="18" charset="0"/>
              </a:rPr>
            </a:br>
            <a:br>
              <a:rPr lang="ro-RO" sz="2400" dirty="0">
                <a:solidFill>
                  <a:srgbClr val="002060"/>
                </a:solidFill>
                <a:latin typeface="Garamond" panose="02020404030301010803" pitchFamily="18" charset="0"/>
              </a:rPr>
            </a:br>
            <a:r>
              <a:rPr lang="ro-RO" sz="2400" dirty="0">
                <a:solidFill>
                  <a:srgbClr val="002060"/>
                </a:solidFill>
                <a:latin typeface="Garamond" panose="02020404030301010803" pitchFamily="18" charset="0"/>
              </a:rPr>
              <a:t>Obiective: </a:t>
            </a:r>
            <a:br>
              <a:rPr lang="ro-RO" sz="2400" dirty="0">
                <a:solidFill>
                  <a:srgbClr val="002060"/>
                </a:solidFill>
                <a:latin typeface="Garamond" panose="02020404030301010803" pitchFamily="18" charset="0"/>
              </a:rPr>
            </a:br>
            <a:br>
              <a:rPr lang="ro-RO" sz="2400" dirty="0">
                <a:solidFill>
                  <a:srgbClr val="002060"/>
                </a:solidFill>
                <a:latin typeface="Garamond" panose="02020404030301010803" pitchFamily="18" charset="0"/>
              </a:rPr>
            </a:br>
            <a:r>
              <a:rPr lang="ro-RO" sz="2400" dirty="0">
                <a:solidFill>
                  <a:srgbClr val="002060"/>
                </a:solidFill>
                <a:latin typeface="Garamond" panose="02020404030301010803" pitchFamily="18" charset="0"/>
              </a:rPr>
              <a:t> </a:t>
            </a:r>
            <a:r>
              <a:rPr lang="ro-RO" sz="2200" b="0" i="1" dirty="0">
                <a:solidFill>
                  <a:srgbClr val="002060"/>
                </a:solidFill>
                <a:latin typeface="Garamond" panose="02020404030301010803" pitchFamily="18" charset="0"/>
              </a:rPr>
              <a:t>formare profesioniști</a:t>
            </a:r>
            <a:br>
              <a:rPr lang="ro-RO" sz="2200" b="0" i="1" dirty="0">
                <a:solidFill>
                  <a:srgbClr val="002060"/>
                </a:solidFill>
                <a:latin typeface="Garamond" panose="02020404030301010803" pitchFamily="18" charset="0"/>
              </a:rPr>
            </a:br>
            <a:r>
              <a:rPr lang="ro-RO" sz="2200" b="0" i="1" dirty="0">
                <a:solidFill>
                  <a:srgbClr val="002060"/>
                </a:solidFill>
                <a:latin typeface="Garamond" panose="02020404030301010803" pitchFamily="18" charset="0"/>
              </a:rPr>
              <a:t>organizare întâlniri trimestriale</a:t>
            </a:r>
            <a:br>
              <a:rPr lang="ro-RO" sz="2200" b="0" i="1" dirty="0">
                <a:solidFill>
                  <a:srgbClr val="002060"/>
                </a:solidFill>
                <a:latin typeface="Garamond" panose="02020404030301010803" pitchFamily="18" charset="0"/>
              </a:rPr>
            </a:br>
            <a:r>
              <a:rPr lang="ro-RO" sz="2200" b="0" i="1" dirty="0">
                <a:solidFill>
                  <a:srgbClr val="002060"/>
                </a:solidFill>
                <a:latin typeface="Garamond" panose="02020404030301010803" pitchFamily="18" charset="0"/>
              </a:rPr>
              <a:t>elaborare instrument ASIGUR-</a:t>
            </a:r>
            <a:br>
              <a:rPr lang="ro-RO" sz="2200" b="0" i="1" dirty="0">
                <a:solidFill>
                  <a:srgbClr val="002060"/>
                </a:solidFill>
                <a:latin typeface="Garamond" panose="02020404030301010803" pitchFamily="18" charset="0"/>
              </a:rPr>
            </a:br>
            <a:endParaRPr lang="en-US" sz="2200" b="0" i="1" dirty="0">
              <a:solidFill>
                <a:srgbClr val="002060"/>
              </a:solidFill>
              <a:latin typeface="Garamond" panose="02020404030301010803" pitchFamily="18" charset="0"/>
            </a:endParaRPr>
          </a:p>
        </p:txBody>
      </p:sp>
      <p:sp>
        <p:nvSpPr>
          <p:cNvPr id="7" name="Content Placeholder 6">
            <a:extLst>
              <a:ext uri="{FF2B5EF4-FFF2-40B4-BE49-F238E27FC236}">
                <a16:creationId xmlns:a16="http://schemas.microsoft.com/office/drawing/2014/main" id="{21A8359F-00D6-408F-ACF5-D8A1A931CD93}"/>
              </a:ext>
            </a:extLst>
          </p:cNvPr>
          <p:cNvSpPr>
            <a:spLocks noGrp="1"/>
          </p:cNvSpPr>
          <p:nvPr>
            <p:ph idx="1"/>
          </p:nvPr>
        </p:nvSpPr>
        <p:spPr>
          <a:xfrm>
            <a:off x="5761703" y="1885124"/>
            <a:ext cx="6361471" cy="3679934"/>
          </a:xfrm>
        </p:spPr>
        <p:txBody>
          <a:bodyPr>
            <a:normAutofit fontScale="70000" lnSpcReduction="20000"/>
          </a:bodyPr>
          <a:lstStyle/>
          <a:p>
            <a:pPr marL="0" indent="0" algn="just">
              <a:buNone/>
            </a:pPr>
            <a:r>
              <a:rPr lang="ro-RO" sz="2900" dirty="0">
                <a:solidFill>
                  <a:srgbClr val="002060"/>
                </a:solidFill>
                <a:latin typeface="Garamond" panose="02020404030301010803" pitchFamily="18" charset="0"/>
              </a:rPr>
              <a:t>au fost certificați CSC (</a:t>
            </a:r>
            <a:r>
              <a:rPr lang="ro-RO" sz="2900" b="1" dirty="0">
                <a:solidFill>
                  <a:srgbClr val="002060"/>
                </a:solidFill>
                <a:latin typeface="Garamond" panose="02020404030301010803" pitchFamily="18" charset="0"/>
              </a:rPr>
              <a:t>50 profesioniști și voluntari) pentru că </a:t>
            </a:r>
            <a:r>
              <a:rPr lang="ro-RO" sz="2900" dirty="0">
                <a:solidFill>
                  <a:srgbClr val="002060"/>
                </a:solidFill>
                <a:latin typeface="Garamond" panose="02020404030301010803" pitchFamily="18" charset="0"/>
              </a:rPr>
              <a:t>s-au implicat în derularea de activități</a:t>
            </a:r>
          </a:p>
          <a:p>
            <a:pPr marL="0" indent="0" algn="just">
              <a:buNone/>
            </a:pPr>
            <a:r>
              <a:rPr lang="ro-RO" sz="2900" dirty="0">
                <a:solidFill>
                  <a:srgbClr val="002060"/>
                </a:solidFill>
                <a:latin typeface="Garamond" panose="02020404030301010803" pitchFamily="18" charset="0"/>
              </a:rPr>
              <a:t>au fost organizate </a:t>
            </a:r>
            <a:r>
              <a:rPr lang="ro-RO" sz="2900" b="1" dirty="0">
                <a:solidFill>
                  <a:srgbClr val="002060"/>
                </a:solidFill>
                <a:latin typeface="Garamond" panose="02020404030301010803" pitchFamily="18" charset="0"/>
              </a:rPr>
              <a:t>6 întâlniri trimestriale între profesioniști și voluntari </a:t>
            </a:r>
            <a:r>
              <a:rPr lang="ro-RO" sz="2900" dirty="0">
                <a:solidFill>
                  <a:srgbClr val="002060"/>
                </a:solidFill>
                <a:latin typeface="Garamond" panose="02020404030301010803" pitchFamily="18" charset="0"/>
              </a:rPr>
              <a:t>pentru </a:t>
            </a:r>
            <a:r>
              <a:rPr lang="ro-RO" sz="2900" i="1" dirty="0">
                <a:solidFill>
                  <a:srgbClr val="002060"/>
                </a:solidFill>
                <a:latin typeface="Garamond" panose="02020404030301010803" pitchFamily="18" charset="0"/>
              </a:rPr>
              <a:t>analize nevoi</a:t>
            </a:r>
            <a:r>
              <a:rPr lang="ro-RO" sz="2900" dirty="0">
                <a:solidFill>
                  <a:srgbClr val="002060"/>
                </a:solidFill>
                <a:latin typeface="Garamond" panose="02020404030301010803" pitchFamily="18" charset="0"/>
              </a:rPr>
              <a:t>, </a:t>
            </a:r>
            <a:r>
              <a:rPr lang="ro-RO" sz="2900" i="1" dirty="0">
                <a:solidFill>
                  <a:srgbClr val="002060"/>
                </a:solidFill>
                <a:latin typeface="Garamond" panose="02020404030301010803" pitchFamily="18" charset="0"/>
              </a:rPr>
              <a:t>îmbunătățire furnizare servicii comunitare integrate</a:t>
            </a:r>
          </a:p>
          <a:p>
            <a:pPr marL="0" indent="0" algn="just">
              <a:buNone/>
            </a:pPr>
            <a:r>
              <a:rPr lang="ro-RO" sz="2900" dirty="0">
                <a:solidFill>
                  <a:srgbClr val="002060"/>
                </a:solidFill>
                <a:latin typeface="Garamond" panose="02020404030301010803" pitchFamily="18" charset="0"/>
              </a:rPr>
              <a:t>au fost organizate </a:t>
            </a:r>
            <a:r>
              <a:rPr lang="ro-RO" sz="2900" b="1" dirty="0">
                <a:solidFill>
                  <a:srgbClr val="002060"/>
                </a:solidFill>
                <a:latin typeface="Garamond" panose="02020404030301010803" pitchFamily="18" charset="0"/>
              </a:rPr>
              <a:t>6 ateliere de schimb de experiență și transfer de bune practici </a:t>
            </a:r>
            <a:r>
              <a:rPr lang="ro-RO" sz="2900" dirty="0">
                <a:solidFill>
                  <a:srgbClr val="002060"/>
                </a:solidFill>
                <a:latin typeface="Garamond" panose="02020404030301010803" pitchFamily="18" charset="0"/>
              </a:rPr>
              <a:t>(4 în Bacău și 2 în Vrancea) pentru profesioniștii in domeniul asistenței sociale</a:t>
            </a:r>
          </a:p>
          <a:p>
            <a:pPr marL="0" indent="0" algn="just">
              <a:buNone/>
            </a:pPr>
            <a:r>
              <a:rPr lang="ro-RO" sz="2900" dirty="0">
                <a:solidFill>
                  <a:srgbClr val="002060"/>
                </a:solidFill>
                <a:latin typeface="Garamond" panose="02020404030301010803" pitchFamily="18" charset="0"/>
              </a:rPr>
              <a:t>a fost elaborat </a:t>
            </a:r>
            <a:r>
              <a:rPr lang="ro-RO" sz="2900" b="1" dirty="0">
                <a:solidFill>
                  <a:srgbClr val="002060"/>
                </a:solidFill>
                <a:latin typeface="Garamond" panose="02020404030301010803" pitchFamily="18" charset="0"/>
              </a:rPr>
              <a:t>instrumentul ASIGUR</a:t>
            </a:r>
            <a:r>
              <a:rPr lang="ro-RO" sz="2900" dirty="0">
                <a:solidFill>
                  <a:srgbClr val="002060"/>
                </a:solidFill>
                <a:latin typeface="Garamond" panose="02020404030301010803" pitchFamily="18" charset="0"/>
              </a:rPr>
              <a:t>, ca un sistem informatic de gestionare a accesului la servicii a persoanelor vulnerabile - activitate a partenerului 2 - </a:t>
            </a:r>
            <a:r>
              <a:rPr lang="ro-RO" sz="2900" i="1" dirty="0">
                <a:solidFill>
                  <a:srgbClr val="002060"/>
                </a:solidFill>
                <a:latin typeface="Garamond" panose="02020404030301010803" pitchFamily="18" charset="0"/>
              </a:rPr>
              <a:t>Centrul </a:t>
            </a:r>
            <a:r>
              <a:rPr lang="en-US" sz="2900" i="1" cap="none" dirty="0">
                <a:solidFill>
                  <a:srgbClr val="002060"/>
                </a:solidFill>
                <a:latin typeface="Garamond" panose="02020404030301010803" pitchFamily="18" charset="0"/>
              </a:rPr>
              <a:t>de </a:t>
            </a:r>
            <a:r>
              <a:rPr lang="ro-RO" sz="2900" i="1" cap="none" dirty="0">
                <a:solidFill>
                  <a:srgbClr val="002060"/>
                </a:solidFill>
                <a:latin typeface="Garamond" panose="02020404030301010803" pitchFamily="18" charset="0"/>
              </a:rPr>
              <a:t>P</a:t>
            </a:r>
            <a:r>
              <a:rPr lang="en-US" sz="2900" i="1" cap="none" dirty="0" err="1">
                <a:solidFill>
                  <a:srgbClr val="002060"/>
                </a:solidFill>
                <a:latin typeface="Garamond" panose="02020404030301010803" pitchFamily="18" charset="0"/>
              </a:rPr>
              <a:t>olitici</a:t>
            </a:r>
            <a:r>
              <a:rPr lang="en-US" sz="2900" i="1" cap="none" dirty="0">
                <a:solidFill>
                  <a:srgbClr val="002060"/>
                </a:solidFill>
                <a:latin typeface="Garamond" panose="02020404030301010803" pitchFamily="18" charset="0"/>
              </a:rPr>
              <a:t> </a:t>
            </a:r>
            <a:r>
              <a:rPr lang="ro-RO" sz="2900" i="1" cap="none" dirty="0">
                <a:solidFill>
                  <a:srgbClr val="002060"/>
                </a:solidFill>
                <a:latin typeface="Garamond" panose="02020404030301010803" pitchFamily="18" charset="0"/>
              </a:rPr>
              <a:t>și Servicii de Sănătate București </a:t>
            </a:r>
            <a:endParaRPr lang="en-US" sz="2900" i="1" dirty="0">
              <a:solidFill>
                <a:srgbClr val="002060"/>
              </a:solidFill>
              <a:latin typeface="Garamond" panose="02020404030301010803" pitchFamily="18" charset="0"/>
            </a:endParaRPr>
          </a:p>
          <a:p>
            <a:pPr marL="0" indent="0">
              <a:buNone/>
            </a:pPr>
            <a:endParaRPr lang="en-US" dirty="0"/>
          </a:p>
        </p:txBody>
      </p:sp>
      <p:pic>
        <p:nvPicPr>
          <p:cNvPr id="9" name="Graphic 8" descr="Group success with solid fill">
            <a:extLst>
              <a:ext uri="{FF2B5EF4-FFF2-40B4-BE49-F238E27FC236}">
                <a16:creationId xmlns:a16="http://schemas.microsoft.com/office/drawing/2014/main" id="{AE18DF84-19AE-4A40-B94A-356C573DDDE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73360" y="632299"/>
            <a:ext cx="914400" cy="914400"/>
          </a:xfrm>
          <a:prstGeom prst="rect">
            <a:avLst/>
          </a:prstGeom>
        </p:spPr>
      </p:pic>
      <p:sp>
        <p:nvSpPr>
          <p:cNvPr id="4" name="TextBox 3">
            <a:extLst>
              <a:ext uri="{FF2B5EF4-FFF2-40B4-BE49-F238E27FC236}">
                <a16:creationId xmlns:a16="http://schemas.microsoft.com/office/drawing/2014/main" id="{A357E098-9C4A-44F6-AB02-82DB3A359D63}"/>
              </a:ext>
            </a:extLst>
          </p:cNvPr>
          <p:cNvSpPr txBox="1"/>
          <p:nvPr/>
        </p:nvSpPr>
        <p:spPr>
          <a:xfrm>
            <a:off x="5425440" y="833120"/>
            <a:ext cx="4947920" cy="646331"/>
          </a:xfrm>
          <a:prstGeom prst="rect">
            <a:avLst/>
          </a:prstGeom>
          <a:noFill/>
        </p:spPr>
        <p:txBody>
          <a:bodyPr wrap="square" rtlCol="0">
            <a:spAutoFit/>
          </a:bodyPr>
          <a:lstStyle/>
          <a:p>
            <a:r>
              <a:rPr lang="ro-RO" dirty="0"/>
              <a:t>....</a:t>
            </a:r>
            <a:r>
              <a:rPr lang="ro-RO" i="1" dirty="0">
                <a:solidFill>
                  <a:srgbClr val="002060"/>
                </a:solidFill>
                <a:latin typeface="Garamond" panose="02020404030301010803" pitchFamily="18" charset="0"/>
              </a:rPr>
              <a:t>Profesioniști Asigur și voluntari, specialiști ai DGASPC Bacău și DGASPC Vrancea,</a:t>
            </a:r>
            <a:endParaRPr lang="en-US" i="1" dirty="0">
              <a:solidFill>
                <a:srgbClr val="002060"/>
              </a:solidFill>
              <a:latin typeface="Garamond" panose="02020404030301010803" pitchFamily="18" charset="0"/>
            </a:endParaRPr>
          </a:p>
        </p:txBody>
      </p:sp>
    </p:spTree>
    <p:extLst>
      <p:ext uri="{BB962C8B-B14F-4D97-AF65-F5344CB8AC3E}">
        <p14:creationId xmlns:p14="http://schemas.microsoft.com/office/powerpoint/2010/main" val="2160388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89F281D-F252-4B9A-BC9A-116FFEFC5900}"/>
              </a:ext>
            </a:extLst>
          </p:cNvPr>
          <p:cNvSpPr>
            <a:spLocks noGrp="1"/>
          </p:cNvSpPr>
          <p:nvPr>
            <p:ph type="title"/>
          </p:nvPr>
        </p:nvSpPr>
        <p:spPr/>
        <p:txBody>
          <a:bodyPr/>
          <a:lstStyle/>
          <a:p>
            <a:r>
              <a:rPr lang="ro-RO" sz="2400" dirty="0">
                <a:solidFill>
                  <a:srgbClr val="002060"/>
                </a:solidFill>
                <a:latin typeface="Garamond" panose="02020404030301010803" pitchFamily="18" charset="0"/>
              </a:rPr>
              <a:t>...</a:t>
            </a:r>
            <a:r>
              <a:rPr lang="ro-RO" sz="2400" b="0" i="1" dirty="0">
                <a:solidFill>
                  <a:srgbClr val="002060"/>
                </a:solidFill>
                <a:latin typeface="Garamond" panose="02020404030301010803" pitchFamily="18" charset="0"/>
              </a:rPr>
              <a:t>Am analizat, împreună cu partenerii și colaboratorii,</a:t>
            </a:r>
            <a:br>
              <a:rPr lang="ro-RO" sz="2400" b="0" i="1" dirty="0">
                <a:solidFill>
                  <a:srgbClr val="002060"/>
                </a:solidFill>
                <a:latin typeface="Garamond" panose="02020404030301010803" pitchFamily="18" charset="0"/>
              </a:rPr>
            </a:br>
            <a:br>
              <a:rPr lang="ro-RO" sz="2400" dirty="0">
                <a:solidFill>
                  <a:srgbClr val="002060"/>
                </a:solidFill>
                <a:latin typeface="Garamond" panose="02020404030301010803" pitchFamily="18" charset="0"/>
              </a:rPr>
            </a:br>
            <a:r>
              <a:rPr lang="ro-RO" sz="2400" dirty="0">
                <a:solidFill>
                  <a:srgbClr val="002060"/>
                </a:solidFill>
                <a:latin typeface="Garamond" panose="02020404030301010803" pitchFamily="18" charset="0"/>
              </a:rPr>
              <a:t>                        IMPACTUL SERVICIILOR ASUPRA BENEFICIARILOR</a:t>
            </a:r>
            <a:endParaRPr lang="en-US" sz="2400" dirty="0">
              <a:solidFill>
                <a:srgbClr val="002060"/>
              </a:solidFill>
              <a:latin typeface="Garamond" panose="02020404030301010803" pitchFamily="18" charset="0"/>
            </a:endParaRPr>
          </a:p>
        </p:txBody>
      </p:sp>
      <p:sp>
        <p:nvSpPr>
          <p:cNvPr id="8" name="Text Placeholder 7">
            <a:extLst>
              <a:ext uri="{FF2B5EF4-FFF2-40B4-BE49-F238E27FC236}">
                <a16:creationId xmlns:a16="http://schemas.microsoft.com/office/drawing/2014/main" id="{7F3DF1F3-B22F-4FC9-A2C5-0DBEC47B3418}"/>
              </a:ext>
            </a:extLst>
          </p:cNvPr>
          <p:cNvSpPr>
            <a:spLocks noGrp="1"/>
          </p:cNvSpPr>
          <p:nvPr>
            <p:ph idx="1"/>
          </p:nvPr>
        </p:nvSpPr>
        <p:spPr>
          <a:xfrm>
            <a:off x="1216548" y="2001521"/>
            <a:ext cx="10365852" cy="3867572"/>
          </a:xfrm>
        </p:spPr>
        <p:txBody>
          <a:bodyPr>
            <a:normAutofit fontScale="77500" lnSpcReduction="20000"/>
          </a:bodyPr>
          <a:lstStyle/>
          <a:p>
            <a:pPr marL="0" lvl="0" indent="0" algn="just">
              <a:buNone/>
            </a:pPr>
            <a:r>
              <a:rPr lang="ro-RO" sz="2600" i="1" cap="none" dirty="0">
                <a:solidFill>
                  <a:srgbClr val="002060"/>
                </a:solidFill>
                <a:latin typeface="Garamond" panose="02020404030301010803" pitchFamily="18" charset="0"/>
                <a:cs typeface="Arial" pitchFamily="34" charset="0"/>
              </a:rPr>
              <a:t>...</a:t>
            </a:r>
            <a:r>
              <a:rPr lang="ro-RO" sz="2900" i="1" cap="none" dirty="0">
                <a:solidFill>
                  <a:srgbClr val="002060"/>
                </a:solidFill>
                <a:latin typeface="Garamond" panose="02020404030301010803" pitchFamily="18" charset="0"/>
                <a:cs typeface="Arial" pitchFamily="34" charset="0"/>
              </a:rPr>
              <a:t>creșterea calității vieții tuturor persoanelor cu dizabilități din cadrul proiectului, prin consolidarea deprinderilor de autonomie personală și socială, responsabilizare pentru propria persoană, dezvoltarea abilităților de comunicare, creșterea motivației, autonomie și participare la viața socială, soluționarea problemelor de sănătate</a:t>
            </a:r>
          </a:p>
          <a:p>
            <a:pPr marL="0" indent="0" algn="just">
              <a:buNone/>
            </a:pPr>
            <a:r>
              <a:rPr lang="ro-RO" sz="2900" i="1" cap="none" dirty="0">
                <a:solidFill>
                  <a:srgbClr val="002060"/>
                </a:solidFill>
                <a:latin typeface="Garamond" panose="02020404030301010803" pitchFamily="18" charset="0"/>
                <a:cs typeface="Arial" pitchFamily="34" charset="0"/>
              </a:rPr>
              <a:t>...crearea unor structuri de servicii sociale integrate, care să răspundă nevoilor resimțite la nivel comunitar</a:t>
            </a:r>
          </a:p>
          <a:p>
            <a:pPr marL="0" indent="0" algn="just">
              <a:buNone/>
            </a:pPr>
            <a:r>
              <a:rPr lang="ro-RO" sz="2900" i="1" cap="none" dirty="0">
                <a:solidFill>
                  <a:srgbClr val="002060"/>
                </a:solidFill>
                <a:latin typeface="Garamond" panose="02020404030301010803" pitchFamily="18" charset="0"/>
                <a:cs typeface="Arial" pitchFamily="34" charset="0"/>
              </a:rPr>
              <a:t>...îmbunătățirea accesului persoanelor la servicii medicale mobile, servicii psihologice și terapii specifice, cât mai aproape de mediul lor de viață</a:t>
            </a:r>
          </a:p>
          <a:p>
            <a:pPr marL="0" indent="0" algn="just">
              <a:buNone/>
            </a:pPr>
            <a:r>
              <a:rPr lang="ro-RO" sz="2900" i="1" cap="none" dirty="0">
                <a:solidFill>
                  <a:srgbClr val="002060"/>
                </a:solidFill>
                <a:latin typeface="Garamond" panose="02020404030301010803" pitchFamily="18" charset="0"/>
                <a:cs typeface="Arial" pitchFamily="34" charset="0"/>
              </a:rPr>
              <a:t>...perfecționarea profesioniștilor din domeniu, prin îmbunătățirea competențelor și echiparea cu instrumente care să le faciliteze munca din teren</a:t>
            </a:r>
          </a:p>
          <a:p>
            <a:pPr marL="0" indent="0" algn="just">
              <a:buNone/>
            </a:pPr>
            <a:r>
              <a:rPr lang="ro-RO" sz="2900" i="1" dirty="0">
                <a:solidFill>
                  <a:srgbClr val="002060"/>
                </a:solidFill>
                <a:latin typeface="Garamond" panose="02020404030301010803" pitchFamily="18" charset="0"/>
                <a:cs typeface="Arial" pitchFamily="34" charset="0"/>
              </a:rPr>
              <a:t>...proiectul valorifică bunele practici pe care cele două DGASPC-uri le-a dezvoltat în proiecte anterioare și dezvoltă intervenția la nivelul unor comunități neacoperite anterior.</a:t>
            </a:r>
            <a:endParaRPr lang="ro-RO" sz="2900" i="1" cap="none" dirty="0">
              <a:solidFill>
                <a:srgbClr val="002060"/>
              </a:solidFill>
              <a:latin typeface="Garamond" panose="02020404030301010803" pitchFamily="18" charset="0"/>
              <a:cs typeface="Arial" pitchFamily="34" charset="0"/>
            </a:endParaRPr>
          </a:p>
          <a:p>
            <a:endParaRPr lang="en-US" dirty="0"/>
          </a:p>
        </p:txBody>
      </p:sp>
      <p:pic>
        <p:nvPicPr>
          <p:cNvPr id="11" name="Graphic 10" descr="Universal access with solid fill">
            <a:extLst>
              <a:ext uri="{FF2B5EF4-FFF2-40B4-BE49-F238E27FC236}">
                <a16:creationId xmlns:a16="http://schemas.microsoft.com/office/drawing/2014/main" id="{9E7EA365-388F-49D8-A0E5-A4567F48200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148" y="1915160"/>
            <a:ext cx="914400" cy="914400"/>
          </a:xfrm>
          <a:prstGeom prst="rect">
            <a:avLst/>
          </a:prstGeom>
        </p:spPr>
      </p:pic>
      <p:pic>
        <p:nvPicPr>
          <p:cNvPr id="13" name="Graphic 12" descr="Heart with pulse with solid fill">
            <a:extLst>
              <a:ext uri="{FF2B5EF4-FFF2-40B4-BE49-F238E27FC236}">
                <a16:creationId xmlns:a16="http://schemas.microsoft.com/office/drawing/2014/main" id="{9F4C9C23-A628-46B0-BDD7-8D607E773A6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2880" y="3322743"/>
            <a:ext cx="914400" cy="914400"/>
          </a:xfrm>
          <a:prstGeom prst="rect">
            <a:avLst/>
          </a:prstGeom>
        </p:spPr>
      </p:pic>
      <p:pic>
        <p:nvPicPr>
          <p:cNvPr id="15" name="Graphic 14" descr="Group with solid fill">
            <a:extLst>
              <a:ext uri="{FF2B5EF4-FFF2-40B4-BE49-F238E27FC236}">
                <a16:creationId xmlns:a16="http://schemas.microsoft.com/office/drawing/2014/main" id="{DB26CCAB-943E-40C3-8263-CC8B71C0CCE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2880" y="4730326"/>
            <a:ext cx="914400" cy="914400"/>
          </a:xfrm>
          <a:prstGeom prst="rect">
            <a:avLst/>
          </a:prstGeom>
        </p:spPr>
      </p:pic>
    </p:spTree>
    <p:extLst>
      <p:ext uri="{BB962C8B-B14F-4D97-AF65-F5344CB8AC3E}">
        <p14:creationId xmlns:p14="http://schemas.microsoft.com/office/powerpoint/2010/main" val="875414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050037D-17B6-4B6A-BF3A-E271DFEB9237}"/>
              </a:ext>
            </a:extLst>
          </p:cNvPr>
          <p:cNvSpPr>
            <a:spLocks noGrp="1"/>
          </p:cNvSpPr>
          <p:nvPr>
            <p:ph type="title"/>
          </p:nvPr>
        </p:nvSpPr>
        <p:spPr>
          <a:xfrm>
            <a:off x="1140542" y="1917290"/>
            <a:ext cx="3020492" cy="1750142"/>
          </a:xfrm>
        </p:spPr>
        <p:txBody>
          <a:bodyPr>
            <a:normAutofit fontScale="90000"/>
          </a:bodyPr>
          <a:lstStyle/>
          <a:p>
            <a:r>
              <a:rPr lang="ro-RO" sz="2400" b="1" dirty="0">
                <a:solidFill>
                  <a:schemeClr val="bg1"/>
                </a:solidFill>
                <a:latin typeface="Garamond" panose="02020404030301010803" pitchFamily="18" charset="0"/>
              </a:rPr>
              <a:t>ECHIPA ASIGUR</a:t>
            </a:r>
            <a:br>
              <a:rPr lang="ro-RO" sz="2400" b="1" dirty="0">
                <a:solidFill>
                  <a:schemeClr val="bg1"/>
                </a:solidFill>
                <a:latin typeface="Garamond" panose="02020404030301010803" pitchFamily="18" charset="0"/>
              </a:rPr>
            </a:br>
            <a:br>
              <a:rPr lang="ro-RO" sz="2400" b="1" dirty="0">
                <a:solidFill>
                  <a:schemeClr val="bg1"/>
                </a:solidFill>
                <a:latin typeface="Garamond" panose="02020404030301010803" pitchFamily="18" charset="0"/>
              </a:rPr>
            </a:br>
            <a:r>
              <a:rPr lang="ro-RO" sz="2400" b="1" i="1" dirty="0">
                <a:solidFill>
                  <a:schemeClr val="bg1"/>
                </a:solidFill>
                <a:latin typeface="Garamond" panose="02020404030301010803" pitchFamily="18" charset="0"/>
              </a:rPr>
              <a:t>113 profesioniști</a:t>
            </a:r>
            <a:br>
              <a:rPr lang="ro-RO" sz="2400" b="1" i="1" dirty="0">
                <a:solidFill>
                  <a:schemeClr val="bg1"/>
                </a:solidFill>
                <a:latin typeface="Garamond" panose="02020404030301010803" pitchFamily="18" charset="0"/>
              </a:rPr>
            </a:br>
            <a:br>
              <a:rPr lang="ro-RO" sz="2400" b="1" i="1" dirty="0">
                <a:solidFill>
                  <a:schemeClr val="bg1"/>
                </a:solidFill>
                <a:latin typeface="Garamond" panose="02020404030301010803" pitchFamily="18" charset="0"/>
              </a:rPr>
            </a:br>
            <a:r>
              <a:rPr lang="ro-RO" sz="2400" b="1" dirty="0">
                <a:solidFill>
                  <a:schemeClr val="bg1"/>
                </a:solidFill>
                <a:latin typeface="Garamond" panose="02020404030301010803" pitchFamily="18" charset="0"/>
              </a:rPr>
              <a:t>COLABORATORI EXTERNI</a:t>
            </a:r>
            <a:br>
              <a:rPr lang="ro-RO" sz="2400" b="1" dirty="0">
                <a:solidFill>
                  <a:schemeClr val="bg1"/>
                </a:solidFill>
                <a:latin typeface="Garamond" panose="02020404030301010803" pitchFamily="18" charset="0"/>
              </a:rPr>
            </a:br>
            <a:br>
              <a:rPr lang="ro-RO" sz="2400" b="1" dirty="0">
                <a:solidFill>
                  <a:schemeClr val="bg1"/>
                </a:solidFill>
                <a:latin typeface="Garamond" panose="02020404030301010803" pitchFamily="18" charset="0"/>
              </a:rPr>
            </a:br>
            <a:r>
              <a:rPr lang="ro-RO" sz="2400" b="1" i="1" dirty="0">
                <a:solidFill>
                  <a:schemeClr val="bg1"/>
                </a:solidFill>
                <a:latin typeface="Garamond" panose="02020404030301010803" pitchFamily="18" charset="0"/>
              </a:rPr>
              <a:t>20 profesioniști</a:t>
            </a:r>
            <a:endParaRPr lang="en-US" sz="2400" b="1" i="1" dirty="0">
              <a:solidFill>
                <a:schemeClr val="bg1"/>
              </a:solidFill>
              <a:latin typeface="Garamond" panose="02020404030301010803" pitchFamily="18" charset="0"/>
            </a:endParaRPr>
          </a:p>
        </p:txBody>
      </p:sp>
      <p:graphicFrame>
        <p:nvGraphicFramePr>
          <p:cNvPr id="10" name="Content Placeholder 5" descr="Line chart, progress chart">
            <a:extLst>
              <a:ext uri="{FF2B5EF4-FFF2-40B4-BE49-F238E27FC236}">
                <a16:creationId xmlns:a16="http://schemas.microsoft.com/office/drawing/2014/main" id="{6574203E-A0B2-46E6-954F-B68557A5A38D}"/>
              </a:ext>
            </a:extLst>
          </p:cNvPr>
          <p:cNvGraphicFramePr>
            <a:graphicFrameLocks noGrp="1"/>
          </p:cNvGraphicFramePr>
          <p:nvPr>
            <p:ph idx="1"/>
            <p:extLst>
              <p:ext uri="{D42A27DB-BD31-4B8C-83A1-F6EECF244321}">
                <p14:modId xmlns:p14="http://schemas.microsoft.com/office/powerpoint/2010/main" val="1632230981"/>
              </p:ext>
            </p:extLst>
          </p:nvPr>
        </p:nvGraphicFramePr>
        <p:xfrm>
          <a:off x="4063999" y="1310640"/>
          <a:ext cx="7980169" cy="4851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8C2E8D75-A0C6-43BD-B757-130CFA5C24FE}"/>
              </a:ext>
            </a:extLst>
          </p:cNvPr>
          <p:cNvSpPr txBox="1"/>
          <p:nvPr/>
        </p:nvSpPr>
        <p:spPr>
          <a:xfrm>
            <a:off x="5699760" y="873760"/>
            <a:ext cx="4805680" cy="461665"/>
          </a:xfrm>
          <a:prstGeom prst="rect">
            <a:avLst/>
          </a:prstGeom>
          <a:noFill/>
        </p:spPr>
        <p:txBody>
          <a:bodyPr wrap="square" rtlCol="0">
            <a:spAutoFit/>
          </a:bodyPr>
          <a:lstStyle/>
          <a:p>
            <a:r>
              <a:rPr lang="ro-RO" i="1" dirty="0">
                <a:solidFill>
                  <a:srgbClr val="002060"/>
                </a:solidFill>
                <a:latin typeface="Garamond" panose="02020404030301010803" pitchFamily="18" charset="0"/>
              </a:rPr>
              <a:t>...</a:t>
            </a:r>
            <a:r>
              <a:rPr lang="ro-RO" sz="2400" i="1" dirty="0">
                <a:solidFill>
                  <a:srgbClr val="002060"/>
                </a:solidFill>
                <a:latin typeface="Garamond" panose="02020404030301010803" pitchFamily="18" charset="0"/>
              </a:rPr>
              <a:t>Și am acționat ca o ECHIPĂ!</a:t>
            </a:r>
            <a:endParaRPr lang="en-US" sz="2400" i="1" dirty="0">
              <a:solidFill>
                <a:srgbClr val="002060"/>
              </a:solidFill>
              <a:latin typeface="Garamond" panose="02020404030301010803" pitchFamily="18" charset="0"/>
            </a:endParaRPr>
          </a:p>
        </p:txBody>
      </p:sp>
    </p:spTree>
    <p:extLst>
      <p:ext uri="{BB962C8B-B14F-4D97-AF65-F5344CB8AC3E}">
        <p14:creationId xmlns:p14="http://schemas.microsoft.com/office/powerpoint/2010/main" val="3888068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icture containing indoor. Person is signing document&#10;">
            <a:extLst>
              <a:ext uri="{FF2B5EF4-FFF2-40B4-BE49-F238E27FC236}">
                <a16:creationId xmlns:a16="http://schemas.microsoft.com/office/drawing/2014/main" id="{A7C45DDD-A694-4705-892B-497F786E9683}"/>
              </a:ext>
            </a:extLst>
          </p:cNvPr>
          <p:cNvPicPr>
            <a:picLocks noGrp="1" noChangeAspect="1"/>
          </p:cNvPicPr>
          <p:nvPr>
            <p:ph type="pic" idx="1"/>
          </p:nvPr>
        </p:nvPicPr>
        <p:blipFill>
          <a:blip r:embed="rId3" cstate="print">
            <a:grayscl/>
            <a:extLst>
              <a:ext uri="{28A0092B-C50C-407E-A947-70E740481C1C}">
                <a14:useLocalDpi xmlns:a14="http://schemas.microsoft.com/office/drawing/2010/main" val="0"/>
              </a:ext>
            </a:extLst>
          </a:blip>
          <a:srcRect/>
          <a:stretch>
            <a:fillRect/>
          </a:stretch>
        </p:blipFill>
        <p:spPr>
          <a:xfrm>
            <a:off x="1" y="0"/>
            <a:ext cx="12192000" cy="4578356"/>
          </a:xfrm>
        </p:spPr>
      </p:pic>
      <p:sp>
        <p:nvSpPr>
          <p:cNvPr id="7" name="Title 6">
            <a:extLst>
              <a:ext uri="{FF2B5EF4-FFF2-40B4-BE49-F238E27FC236}">
                <a16:creationId xmlns:a16="http://schemas.microsoft.com/office/drawing/2014/main" id="{E444079D-629C-4C44-8DB6-B4B5E7C54015}"/>
              </a:ext>
            </a:extLst>
          </p:cNvPr>
          <p:cNvSpPr>
            <a:spLocks noGrp="1"/>
          </p:cNvSpPr>
          <p:nvPr>
            <p:ph type="title"/>
          </p:nvPr>
        </p:nvSpPr>
        <p:spPr>
          <a:xfrm>
            <a:off x="822960" y="4850296"/>
            <a:ext cx="10387965" cy="1073426"/>
          </a:xfrm>
        </p:spPr>
        <p:txBody>
          <a:bodyPr>
            <a:normAutofit fontScale="90000"/>
          </a:bodyPr>
          <a:lstStyle/>
          <a:p>
            <a:r>
              <a:rPr lang="ro-RO" sz="2800" dirty="0">
                <a:solidFill>
                  <a:srgbClr val="002060"/>
                </a:solidFill>
                <a:latin typeface="Garamond" panose="02020404030301010803" pitchFamily="18" charset="0"/>
              </a:rPr>
              <a:t>SUSTENABILITATE ASIGUR</a:t>
            </a:r>
            <a:br>
              <a:rPr lang="ro-RO" sz="2800" dirty="0">
                <a:latin typeface="Garamond" panose="02020404030301010803" pitchFamily="18" charset="0"/>
              </a:rPr>
            </a:br>
            <a:br>
              <a:rPr lang="ro-RO" sz="2800" dirty="0">
                <a:latin typeface="Garamond" panose="02020404030301010803" pitchFamily="18" charset="0"/>
              </a:rPr>
            </a:br>
            <a:br>
              <a:rPr lang="ro-RO" sz="2800" u="sng" dirty="0">
                <a:latin typeface="Garamond" panose="02020404030301010803" pitchFamily="18" charset="0"/>
              </a:rPr>
            </a:br>
            <a:br>
              <a:rPr lang="ro-RO" sz="2800" u="sng" dirty="0">
                <a:latin typeface="Garamond" panose="02020404030301010803" pitchFamily="18" charset="0"/>
              </a:rPr>
            </a:br>
            <a:br>
              <a:rPr lang="ro-RO" sz="2800" u="sng" dirty="0">
                <a:latin typeface="Garamond" panose="02020404030301010803" pitchFamily="18" charset="0"/>
              </a:rPr>
            </a:br>
            <a:br>
              <a:rPr lang="ro-RO" sz="2800" u="sng" dirty="0">
                <a:latin typeface="Garamond" panose="02020404030301010803" pitchFamily="18" charset="0"/>
              </a:rPr>
            </a:br>
            <a:br>
              <a:rPr lang="ro-RO" sz="2800" u="sng" dirty="0">
                <a:latin typeface="Garamond" panose="02020404030301010803" pitchFamily="18" charset="0"/>
              </a:rPr>
            </a:br>
            <a:br>
              <a:rPr lang="ro-RO" sz="2800" u="sng" dirty="0">
                <a:latin typeface="Garamond" panose="02020404030301010803" pitchFamily="18" charset="0"/>
              </a:rPr>
            </a:br>
            <a:br>
              <a:rPr lang="ro-RO" sz="2800" u="sng" dirty="0">
                <a:latin typeface="Garamond" panose="02020404030301010803" pitchFamily="18" charset="0"/>
              </a:rPr>
            </a:br>
            <a:br>
              <a:rPr lang="ro-RO" sz="2800" u="sng" dirty="0">
                <a:latin typeface="Garamond" panose="02020404030301010803" pitchFamily="18" charset="0"/>
              </a:rPr>
            </a:br>
            <a:br>
              <a:rPr lang="ro-RO" sz="2800" u="sng" dirty="0">
                <a:latin typeface="Garamond" panose="02020404030301010803" pitchFamily="18" charset="0"/>
              </a:rPr>
            </a:br>
            <a:r>
              <a:rPr lang="ro-RO" sz="2800" b="0" i="1" dirty="0">
                <a:latin typeface="Garamond" panose="02020404030301010803" pitchFamily="18" charset="0"/>
              </a:rPr>
              <a:t>Centrele comunitare vor rămâne deschise pentru continuarea furnizării de servicii de bază și specializate, către persoanele vulnerabile din comunitățile implicate în proiect</a:t>
            </a:r>
            <a:br>
              <a:rPr lang="ro-RO" sz="2800" b="0" i="1" dirty="0">
                <a:latin typeface="Garamond" panose="02020404030301010803" pitchFamily="18" charset="0"/>
              </a:rPr>
            </a:br>
            <a:r>
              <a:rPr lang="ro-RO" sz="2800" dirty="0">
                <a:latin typeface="Garamond" panose="02020404030301010803" pitchFamily="18" charset="0"/>
              </a:rPr>
              <a:t>DURATA: 5 ANI</a:t>
            </a:r>
            <a:endParaRPr lang="en-US" sz="2800" dirty="0">
              <a:latin typeface="Garamond" panose="02020404030301010803" pitchFamily="18" charset="0"/>
            </a:endParaRPr>
          </a:p>
        </p:txBody>
      </p:sp>
    </p:spTree>
    <p:extLst>
      <p:ext uri="{BB962C8B-B14F-4D97-AF65-F5344CB8AC3E}">
        <p14:creationId xmlns:p14="http://schemas.microsoft.com/office/powerpoint/2010/main" val="1664008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55A92-2903-4905-9FE7-7FF290912843}"/>
              </a:ext>
            </a:extLst>
          </p:cNvPr>
          <p:cNvSpPr>
            <a:spLocks noGrp="1"/>
          </p:cNvSpPr>
          <p:nvPr>
            <p:ph type="title"/>
          </p:nvPr>
        </p:nvSpPr>
        <p:spPr/>
        <p:txBody>
          <a:bodyPr/>
          <a:lstStyle/>
          <a:p>
            <a:endParaRPr lang="en-US"/>
          </a:p>
        </p:txBody>
      </p:sp>
      <p:pic>
        <p:nvPicPr>
          <p:cNvPr id="2052" name="Picture 4" descr="Va multumim pentru increderea acordata !">
            <a:extLst>
              <a:ext uri="{FF2B5EF4-FFF2-40B4-BE49-F238E27FC236}">
                <a16:creationId xmlns:a16="http://schemas.microsoft.com/office/drawing/2014/main" id="{C719241F-CC98-4EC2-B708-CD8A6B8734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088" y="-896814"/>
            <a:ext cx="11430000" cy="655933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6DD71A0A-3825-4AEF-80D3-22EB24E1DF42}"/>
              </a:ext>
            </a:extLst>
          </p:cNvPr>
          <p:cNvSpPr txBox="1"/>
          <p:nvPr/>
        </p:nvSpPr>
        <p:spPr>
          <a:xfrm>
            <a:off x="1958268" y="620194"/>
            <a:ext cx="7894320" cy="523220"/>
          </a:xfrm>
          <a:prstGeom prst="rect">
            <a:avLst/>
          </a:prstGeom>
          <a:noFill/>
        </p:spPr>
        <p:txBody>
          <a:bodyPr wrap="square">
            <a:spAutoFit/>
          </a:bodyPr>
          <a:lstStyle/>
          <a:p>
            <a:pPr algn="ctr"/>
            <a:endParaRPr lang="ro-RO" sz="1400" b="1" dirty="0">
              <a:solidFill>
                <a:srgbClr val="000000"/>
              </a:solidFill>
              <a:effectLst/>
              <a:latin typeface="Garamond" panose="02020404030301010803" pitchFamily="18" charset="0"/>
              <a:ea typeface="Calibri" panose="020F0502020204030204" pitchFamily="34" charset="0"/>
            </a:endParaRPr>
          </a:p>
          <a:p>
            <a:pPr algn="ctr"/>
            <a:endParaRPr lang="en-US" sz="1400" dirty="0">
              <a:latin typeface="Garamond" panose="02020404030301010803" pitchFamily="18" charset="0"/>
            </a:endParaRPr>
          </a:p>
        </p:txBody>
      </p:sp>
      <p:graphicFrame>
        <p:nvGraphicFramePr>
          <p:cNvPr id="26" name="Object 25">
            <a:extLst>
              <a:ext uri="{FF2B5EF4-FFF2-40B4-BE49-F238E27FC236}">
                <a16:creationId xmlns:a16="http://schemas.microsoft.com/office/drawing/2014/main" id="{0CC177CA-D4A5-47FE-BA9C-0762F375C62F}"/>
              </a:ext>
            </a:extLst>
          </p:cNvPr>
          <p:cNvGraphicFramePr>
            <a:graphicFrameLocks noChangeAspect="1"/>
          </p:cNvGraphicFramePr>
          <p:nvPr>
            <p:extLst>
              <p:ext uri="{D42A27DB-BD31-4B8C-83A1-F6EECF244321}">
                <p14:modId xmlns:p14="http://schemas.microsoft.com/office/powerpoint/2010/main" val="780705611"/>
              </p:ext>
            </p:extLst>
          </p:nvPr>
        </p:nvGraphicFramePr>
        <p:xfrm>
          <a:off x="506377" y="4975295"/>
          <a:ext cx="1310640" cy="916299"/>
        </p:xfrm>
        <a:graphic>
          <a:graphicData uri="http://schemas.openxmlformats.org/presentationml/2006/ole">
            <mc:AlternateContent xmlns:mc="http://schemas.openxmlformats.org/markup-compatibility/2006">
              <mc:Choice xmlns:v="urn:schemas-microsoft-com:vml" Requires="v">
                <p:oleObj name="Acrobat Document" r:id="rId3" imgW="1386486" imgH="1294989" progId="AcroExch.Document.DC">
                  <p:embed/>
                </p:oleObj>
              </mc:Choice>
              <mc:Fallback>
                <p:oleObj name="Acrobat Document" r:id="rId3" imgW="1386486" imgH="1294989" progId="AcroExch.Document.DC">
                  <p:embed/>
                  <p:pic>
                    <p:nvPicPr>
                      <p:cNvPr id="17" name="Object 16">
                        <a:extLst>
                          <a:ext uri="{FF2B5EF4-FFF2-40B4-BE49-F238E27FC236}">
                            <a16:creationId xmlns:a16="http://schemas.microsoft.com/office/drawing/2014/main" id="{D38585D2-5DC6-4AD0-82BC-E91A90D40E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377" y="4975295"/>
                        <a:ext cx="1310640" cy="916299"/>
                      </a:xfrm>
                      <a:prstGeom prst="rect">
                        <a:avLst/>
                      </a:prstGeom>
                      <a:noFill/>
                    </p:spPr>
                  </p:pic>
                </p:oleObj>
              </mc:Fallback>
            </mc:AlternateContent>
          </a:graphicData>
        </a:graphic>
      </p:graphicFrame>
      <p:pic>
        <p:nvPicPr>
          <p:cNvPr id="27" name="Picture 26">
            <a:extLst>
              <a:ext uri="{FF2B5EF4-FFF2-40B4-BE49-F238E27FC236}">
                <a16:creationId xmlns:a16="http://schemas.microsoft.com/office/drawing/2014/main" id="{873A06A9-34C6-405C-830A-2D12BB663076}"/>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608304" y="5092010"/>
            <a:ext cx="1422843" cy="721225"/>
          </a:xfrm>
          <a:prstGeom prst="rect">
            <a:avLst/>
          </a:prstGeom>
          <a:noFill/>
          <a:ln w="9525">
            <a:noFill/>
            <a:miter lim="800000"/>
            <a:headEnd/>
            <a:tailEnd/>
          </a:ln>
        </p:spPr>
      </p:pic>
      <p:grpSp>
        <p:nvGrpSpPr>
          <p:cNvPr id="28" name="Group 27">
            <a:extLst>
              <a:ext uri="{FF2B5EF4-FFF2-40B4-BE49-F238E27FC236}">
                <a16:creationId xmlns:a16="http://schemas.microsoft.com/office/drawing/2014/main" id="{546ABBE4-EA2A-484D-9CA1-1F38555D52B0}"/>
              </a:ext>
            </a:extLst>
          </p:cNvPr>
          <p:cNvGrpSpPr>
            <a:grpSpLocks/>
          </p:cNvGrpSpPr>
          <p:nvPr/>
        </p:nvGrpSpPr>
        <p:grpSpPr bwMode="auto">
          <a:xfrm>
            <a:off x="9004297" y="4968047"/>
            <a:ext cx="693156" cy="660964"/>
            <a:chOff x="5841" y="2258"/>
            <a:chExt cx="4680" cy="5400"/>
          </a:xfrm>
        </p:grpSpPr>
        <p:sp>
          <p:nvSpPr>
            <p:cNvPr id="29" name="AutoShape 2">
              <a:extLst>
                <a:ext uri="{FF2B5EF4-FFF2-40B4-BE49-F238E27FC236}">
                  <a16:creationId xmlns:a16="http://schemas.microsoft.com/office/drawing/2014/main" id="{259706EE-2F3C-4D70-88D3-324AF5CAC1C9}"/>
                </a:ext>
              </a:extLst>
            </p:cNvPr>
            <p:cNvSpPr>
              <a:spLocks/>
            </p:cNvSpPr>
            <p:nvPr/>
          </p:nvSpPr>
          <p:spPr bwMode="auto">
            <a:xfrm rot="10800000">
              <a:off x="5841" y="5678"/>
              <a:ext cx="4680" cy="1980"/>
            </a:xfrm>
            <a:custGeom>
              <a:avLst/>
              <a:gdLst>
                <a:gd name="T0" fmla="*/ 4233 w 21600"/>
                <a:gd name="T1" fmla="*/ 990 h 21600"/>
                <a:gd name="T2" fmla="*/ 2340 w 21600"/>
                <a:gd name="T3" fmla="*/ 1980 h 21600"/>
                <a:gd name="T4" fmla="*/ 447 w 21600"/>
                <a:gd name="T5" fmla="*/ 990 h 21600"/>
                <a:gd name="T6" fmla="*/ 2340 w 21600"/>
                <a:gd name="T7" fmla="*/ 0 h 21600"/>
                <a:gd name="T8" fmla="*/ 0 60000 65536"/>
                <a:gd name="T9" fmla="*/ 0 60000 65536"/>
                <a:gd name="T10" fmla="*/ 0 60000 65536"/>
                <a:gd name="T11" fmla="*/ 0 60000 65536"/>
                <a:gd name="T12" fmla="*/ 3863 w 21600"/>
                <a:gd name="T13" fmla="*/ 3862 h 21600"/>
                <a:gd name="T14" fmla="*/ 17737 w 21600"/>
                <a:gd name="T15" fmla="*/ 17738 h 21600"/>
              </a:gdLst>
              <a:ahLst/>
              <a:cxnLst>
                <a:cxn ang="T8">
                  <a:pos x="T0" y="T1"/>
                </a:cxn>
                <a:cxn ang="T9">
                  <a:pos x="T2" y="T3"/>
                </a:cxn>
                <a:cxn ang="T10">
                  <a:pos x="T4" y="T5"/>
                </a:cxn>
                <a:cxn ang="T11">
                  <a:pos x="T6" y="T7"/>
                </a:cxn>
              </a:cxnLst>
              <a:rect l="T12" t="T13" r="T14" b="T15"/>
              <a:pathLst>
                <a:path w="21600" h="21600">
                  <a:moveTo>
                    <a:pt x="0" y="0"/>
                  </a:moveTo>
                  <a:lnTo>
                    <a:pt x="4123" y="21600"/>
                  </a:lnTo>
                  <a:lnTo>
                    <a:pt x="17477" y="21600"/>
                  </a:lnTo>
                  <a:lnTo>
                    <a:pt x="21600" y="0"/>
                  </a:lnTo>
                  <a:lnTo>
                    <a:pt x="0" y="0"/>
                  </a:lnTo>
                  <a:close/>
                </a:path>
              </a:pathLst>
            </a:custGeom>
            <a:gradFill rotWithShape="0">
              <a:gsLst>
                <a:gs pos="0">
                  <a:srgbClr val="00CCFF"/>
                </a:gs>
                <a:gs pos="100000">
                  <a:srgbClr val="0082A2"/>
                </a:gs>
              </a:gsLst>
              <a:lin ang="5400000" scaled="1"/>
            </a:gradFill>
            <a:ln w="9525">
              <a:round/>
              <a:headEnd/>
              <a:tailEnd/>
            </a:ln>
            <a:effectLst/>
            <a:scene3d>
              <a:camera prst="legacyPerspectiveTopRight"/>
              <a:lightRig rig="legacyFlat3" dir="b"/>
            </a:scene3d>
            <a:sp3d extrusionH="430200" prstMaterial="legacyMatte">
              <a:bevelT w="13500" h="13500" prst="angle"/>
              <a:bevelB w="13500" h="13500" prst="angle"/>
              <a:extrusionClr>
                <a:srgbClr val="00CCFF"/>
              </a:extrusionClr>
              <a:contourClr>
                <a:srgbClr val="00CCFF"/>
              </a:contourClr>
            </a:sp3d>
            <a:extLst>
              <a:ext uri="{AF507438-7753-43E0-B8FC-AC1667EBCBE1}">
                <a14:hiddenEffects xmlns:a14="http://schemas.microsoft.com/office/drawing/2010/main">
                  <a:effectLst>
                    <a:outerShdw sy="50000" kx="-2453608" rotWithShape="0">
                      <a:srgbClr val="808080"/>
                    </a:outerShdw>
                  </a:effectLst>
                </a14:hiddenEffects>
              </a:ext>
            </a:extLst>
          </p:spPr>
          <p:txBody>
            <a:bodyPr rot="0" vert="horz" wrap="square" lIns="91440" tIns="45720" rIns="91440" bIns="45720" anchor="t" anchorCtr="0" upright="1">
              <a:noAutofit/>
            </a:bodyPr>
            <a:lstStyle/>
            <a:p>
              <a:pPr algn="ctr"/>
              <a:endParaRPr lang="en-US" dirty="0"/>
            </a:p>
          </p:txBody>
        </p:sp>
        <p:sp>
          <p:nvSpPr>
            <p:cNvPr id="30" name="AutoShape 3">
              <a:extLst>
                <a:ext uri="{FF2B5EF4-FFF2-40B4-BE49-F238E27FC236}">
                  <a16:creationId xmlns:a16="http://schemas.microsoft.com/office/drawing/2014/main" id="{72AB9022-E10D-46CA-A32A-D1A4853A52DB}"/>
                </a:ext>
              </a:extLst>
            </p:cNvPr>
            <p:cNvSpPr>
              <a:spLocks/>
            </p:cNvSpPr>
            <p:nvPr/>
          </p:nvSpPr>
          <p:spPr bwMode="auto">
            <a:xfrm rot="10800000">
              <a:off x="6741" y="4058"/>
              <a:ext cx="2880" cy="1440"/>
            </a:xfrm>
            <a:custGeom>
              <a:avLst/>
              <a:gdLst>
                <a:gd name="T0" fmla="*/ 2527 w 21600"/>
                <a:gd name="T1" fmla="*/ 720 h 21600"/>
                <a:gd name="T2" fmla="*/ 1440 w 21600"/>
                <a:gd name="T3" fmla="*/ 1440 h 21600"/>
                <a:gd name="T4" fmla="*/ 353 w 21600"/>
                <a:gd name="T5" fmla="*/ 720 h 21600"/>
                <a:gd name="T6" fmla="*/ 1440 w 21600"/>
                <a:gd name="T7" fmla="*/ 0 h 21600"/>
                <a:gd name="T8" fmla="*/ 0 60000 65536"/>
                <a:gd name="T9" fmla="*/ 0 60000 65536"/>
                <a:gd name="T10" fmla="*/ 0 60000 65536"/>
                <a:gd name="T11" fmla="*/ 0 60000 65536"/>
                <a:gd name="T12" fmla="*/ 4448 w 21600"/>
                <a:gd name="T13" fmla="*/ 4440 h 21600"/>
                <a:gd name="T14" fmla="*/ 17153 w 21600"/>
                <a:gd name="T15" fmla="*/ 17160 h 21600"/>
              </a:gdLst>
              <a:ahLst/>
              <a:cxnLst>
                <a:cxn ang="T8">
                  <a:pos x="T0" y="T1"/>
                </a:cxn>
                <a:cxn ang="T9">
                  <a:pos x="T2" y="T3"/>
                </a:cxn>
                <a:cxn ang="T10">
                  <a:pos x="T4" y="T5"/>
                </a:cxn>
                <a:cxn ang="T11">
                  <a:pos x="T6" y="T7"/>
                </a:cxn>
              </a:cxnLst>
              <a:rect l="T12" t="T13" r="T14" b="T15"/>
              <a:pathLst>
                <a:path w="21600" h="21600">
                  <a:moveTo>
                    <a:pt x="0" y="0"/>
                  </a:moveTo>
                  <a:lnTo>
                    <a:pt x="5288" y="21600"/>
                  </a:lnTo>
                  <a:lnTo>
                    <a:pt x="16312" y="21600"/>
                  </a:lnTo>
                  <a:lnTo>
                    <a:pt x="21600" y="0"/>
                  </a:lnTo>
                  <a:lnTo>
                    <a:pt x="0" y="0"/>
                  </a:lnTo>
                  <a:close/>
                </a:path>
              </a:pathLst>
            </a:custGeom>
            <a:gradFill rotWithShape="0">
              <a:gsLst>
                <a:gs pos="0">
                  <a:srgbClr val="00CCFF"/>
                </a:gs>
                <a:gs pos="100000">
                  <a:srgbClr val="0082A2"/>
                </a:gs>
              </a:gsLst>
              <a:lin ang="5400000" scaled="1"/>
            </a:gradFill>
            <a:ln w="9525">
              <a:round/>
              <a:headEnd/>
              <a:tailEnd/>
            </a:ln>
            <a:effectLst/>
            <a:scene3d>
              <a:camera prst="legacyPerspectiveTopRight"/>
              <a:lightRig rig="legacyFlat3" dir="b"/>
            </a:scene3d>
            <a:sp3d extrusionH="430200" prstMaterial="legacyMatte">
              <a:bevelT w="13500" h="13500" prst="angle"/>
              <a:bevelB w="13500" h="13500" prst="angle"/>
              <a:extrusionClr>
                <a:srgbClr val="00CCFF"/>
              </a:extrusionClr>
              <a:contourClr>
                <a:srgbClr val="00CCFF"/>
              </a:contourClr>
            </a:sp3d>
            <a:extLst>
              <a:ext uri="{AF507438-7753-43E0-B8FC-AC1667EBCBE1}">
                <a14:hiddenEffects xmlns:a14="http://schemas.microsoft.com/office/drawing/2010/main">
                  <a:effectLst>
                    <a:outerShdw sy="50000" kx="-2453608" rotWithShape="0">
                      <a:srgbClr val="808080"/>
                    </a:outerShdw>
                  </a:effectLst>
                </a14:hiddenEffects>
              </a:ext>
            </a:extLst>
          </p:spPr>
          <p:txBody>
            <a:bodyPr rot="0" vert="horz" wrap="square" lIns="91440" tIns="45720" rIns="91440" bIns="45720" anchor="t" anchorCtr="0" upright="1">
              <a:noAutofit/>
            </a:bodyPr>
            <a:lstStyle/>
            <a:p>
              <a:pPr algn="ctr"/>
              <a:endParaRPr lang="en-US"/>
            </a:p>
          </p:txBody>
        </p:sp>
        <p:sp>
          <p:nvSpPr>
            <p:cNvPr id="31" name="AutoShape 4">
              <a:extLst>
                <a:ext uri="{FF2B5EF4-FFF2-40B4-BE49-F238E27FC236}">
                  <a16:creationId xmlns:a16="http://schemas.microsoft.com/office/drawing/2014/main" id="{064DCAA2-89AD-4CA7-A6D1-48B59DBF8266}"/>
                </a:ext>
              </a:extLst>
            </p:cNvPr>
            <p:cNvSpPr>
              <a:spLocks noChangeArrowheads="1"/>
            </p:cNvSpPr>
            <p:nvPr/>
          </p:nvSpPr>
          <p:spPr bwMode="auto">
            <a:xfrm>
              <a:off x="7461" y="2258"/>
              <a:ext cx="1440" cy="1620"/>
            </a:xfrm>
            <a:prstGeom prst="flowChartExtract">
              <a:avLst/>
            </a:prstGeom>
            <a:gradFill rotWithShape="0">
              <a:gsLst>
                <a:gs pos="0">
                  <a:srgbClr val="00CCFF"/>
                </a:gs>
                <a:gs pos="100000">
                  <a:srgbClr val="0082A2"/>
                </a:gs>
              </a:gsLst>
              <a:lin ang="5400000" scaled="1"/>
            </a:gradFill>
            <a:ln w="9525">
              <a:miter lim="800000"/>
              <a:headEnd/>
              <a:tailEnd/>
            </a:ln>
            <a:effectLst/>
            <a:scene3d>
              <a:camera prst="legacyPerspectiveTopRight"/>
              <a:lightRig rig="legacyFlat3" dir="b"/>
            </a:scene3d>
            <a:sp3d extrusionH="430200" prstMaterial="legacyMatte">
              <a:bevelT w="13500" h="13500" prst="angle"/>
              <a:bevelB w="13500" h="13500" prst="angle"/>
              <a:extrusionClr>
                <a:srgbClr val="00CCFF"/>
              </a:extrusionClr>
              <a:contourClr>
                <a:srgbClr val="00CCFF"/>
              </a:contourClr>
            </a:sp3d>
            <a:extLst>
              <a:ext uri="{AF507438-7753-43E0-B8FC-AC1667EBCBE1}">
                <a14:hiddenEffects xmlns:a14="http://schemas.microsoft.com/office/drawing/2010/main">
                  <a:effectLst>
                    <a:outerShdw sy="50000" kx="-2453608" rotWithShape="0">
                      <a:srgbClr val="808080"/>
                    </a:outerShdw>
                  </a:effectLst>
                </a14:hiddenEffects>
              </a:ext>
            </a:extLst>
          </p:spPr>
          <p:txBody>
            <a:bodyPr rot="0" vert="horz" wrap="square" lIns="91440" tIns="45720" rIns="91440" bIns="45720" anchor="t" anchorCtr="0" upright="1">
              <a:noAutofit/>
            </a:bodyPr>
            <a:lstStyle/>
            <a:p>
              <a:pPr algn="ctr"/>
              <a:endParaRPr lang="en-US"/>
            </a:p>
          </p:txBody>
        </p:sp>
      </p:grpSp>
      <p:pic>
        <p:nvPicPr>
          <p:cNvPr id="32" name="Picture 31">
            <a:extLst>
              <a:ext uri="{FF2B5EF4-FFF2-40B4-BE49-F238E27FC236}">
                <a16:creationId xmlns:a16="http://schemas.microsoft.com/office/drawing/2014/main" id="{F829C82B-B2B7-4AAD-8F59-D47831F31D33}"/>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9530059" y="4968047"/>
            <a:ext cx="552450" cy="323850"/>
          </a:xfrm>
          <a:prstGeom prst="rect">
            <a:avLst/>
          </a:prstGeom>
          <a:noFill/>
          <a:ln w="9525">
            <a:noFill/>
            <a:miter lim="800000"/>
            <a:headEnd/>
            <a:tailEnd/>
          </a:ln>
        </p:spPr>
      </p:pic>
      <p:pic>
        <p:nvPicPr>
          <p:cNvPr id="34" name="Picture 33" descr="Consiliul Județean Bacău">
            <a:extLst>
              <a:ext uri="{FF2B5EF4-FFF2-40B4-BE49-F238E27FC236}">
                <a16:creationId xmlns:a16="http://schemas.microsoft.com/office/drawing/2014/main" id="{B6DE54AE-0BD0-479F-9261-E667A6416E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44424" y="5126894"/>
            <a:ext cx="1310640" cy="53562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741F5975-F59C-4E6E-B759-B2C9D52AD144}"/>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429542" y="505566"/>
            <a:ext cx="732155" cy="752475"/>
          </a:xfrm>
          <a:prstGeom prst="rect">
            <a:avLst/>
          </a:prstGeom>
          <a:noFill/>
          <a:ln>
            <a:noFill/>
          </a:ln>
        </p:spPr>
      </p:pic>
      <p:pic>
        <p:nvPicPr>
          <p:cNvPr id="15" name="Picture Placeholder 10">
            <a:extLst>
              <a:ext uri="{FF2B5EF4-FFF2-40B4-BE49-F238E27FC236}">
                <a16:creationId xmlns:a16="http://schemas.microsoft.com/office/drawing/2014/main" id="{32264416-F05C-4D5F-B3BC-ABF9015418D1}"/>
              </a:ext>
            </a:extLst>
          </p:cNvPr>
          <p:cNvPicPr>
            <a:picLocks/>
          </p:cNvPicPr>
          <p:nvPr/>
        </p:nvPicPr>
        <p:blipFill>
          <a:blip r:embed="rId9" cstate="print">
            <a:extLst>
              <a:ext uri="{28A0092B-C50C-407E-A947-70E740481C1C}">
                <a14:useLocalDpi xmlns:a14="http://schemas.microsoft.com/office/drawing/2010/main" val="0"/>
              </a:ext>
            </a:extLst>
          </a:blip>
          <a:srcRect t="18472" b="18472"/>
          <a:stretch>
            <a:fillRect/>
          </a:stretch>
        </p:blipFill>
        <p:spPr bwMode="auto">
          <a:xfrm>
            <a:off x="8779652" y="584465"/>
            <a:ext cx="1355725" cy="533400"/>
          </a:xfrm>
          <a:prstGeom prst="rect">
            <a:avLst/>
          </a:prstGeom>
          <a:noFill/>
          <a:ln>
            <a:noFill/>
          </a:ln>
        </p:spPr>
      </p:pic>
      <p:sp>
        <p:nvSpPr>
          <p:cNvPr id="7" name="TextBox 6">
            <a:extLst>
              <a:ext uri="{FF2B5EF4-FFF2-40B4-BE49-F238E27FC236}">
                <a16:creationId xmlns:a16="http://schemas.microsoft.com/office/drawing/2014/main" id="{C6E35755-7DC5-45AB-89CC-9B9F73282D79}"/>
              </a:ext>
            </a:extLst>
          </p:cNvPr>
          <p:cNvSpPr txBox="1"/>
          <p:nvPr/>
        </p:nvSpPr>
        <p:spPr>
          <a:xfrm>
            <a:off x="2590800" y="6120669"/>
            <a:ext cx="6601326" cy="369332"/>
          </a:xfrm>
          <a:prstGeom prst="rect">
            <a:avLst/>
          </a:prstGeom>
          <a:noFill/>
        </p:spPr>
        <p:txBody>
          <a:bodyPr wrap="square" rtlCol="0">
            <a:spAutoFit/>
          </a:bodyPr>
          <a:lstStyle/>
          <a:p>
            <a:pPr algn="ctr"/>
            <a:r>
              <a:rPr lang="ro-RO" sz="900" dirty="0">
                <a:effectLst/>
                <a:latin typeface="Garamond" panose="02020404030301010803" pitchFamily="18" charset="0"/>
                <a:ea typeface="Times New Roman" panose="02020603050405020304" pitchFamily="18" charset="0"/>
              </a:rPr>
              <a:t>Working together for a </a:t>
            </a:r>
            <a:r>
              <a:rPr lang="ro-RO" sz="900" dirty="0">
                <a:solidFill>
                  <a:srgbClr val="20D17F"/>
                </a:solidFill>
                <a:effectLst/>
                <a:latin typeface="Garamond" panose="02020404030301010803" pitchFamily="18" charset="0"/>
                <a:ea typeface="Times New Roman" panose="02020603050405020304" pitchFamily="18" charset="0"/>
              </a:rPr>
              <a:t>green</a:t>
            </a:r>
            <a:r>
              <a:rPr lang="ro-RO" sz="900" dirty="0">
                <a:solidFill>
                  <a:srgbClr val="92D050"/>
                </a:solidFill>
                <a:effectLst/>
                <a:latin typeface="Garamond" panose="02020404030301010803" pitchFamily="18" charset="0"/>
                <a:ea typeface="Times New Roman" panose="02020603050405020304" pitchFamily="18" charset="0"/>
              </a:rPr>
              <a:t>,</a:t>
            </a:r>
            <a:r>
              <a:rPr lang="ro-RO" sz="900" dirty="0">
                <a:effectLst/>
                <a:latin typeface="Garamond" panose="02020404030301010803" pitchFamily="18" charset="0"/>
                <a:ea typeface="Times New Roman" panose="02020603050405020304" pitchFamily="18" charset="0"/>
              </a:rPr>
              <a:t> </a:t>
            </a:r>
            <a:r>
              <a:rPr lang="ro-RO" sz="900" dirty="0">
                <a:solidFill>
                  <a:srgbClr val="FF0016"/>
                </a:solidFill>
                <a:effectLst/>
                <a:latin typeface="Garamond" panose="02020404030301010803" pitchFamily="18" charset="0"/>
                <a:ea typeface="Times New Roman" panose="02020603050405020304" pitchFamily="18" charset="0"/>
              </a:rPr>
              <a:t>competitive</a:t>
            </a:r>
            <a:r>
              <a:rPr lang="ro-RO" sz="900" dirty="0">
                <a:effectLst/>
                <a:latin typeface="Garamond" panose="02020404030301010803" pitchFamily="18" charset="0"/>
                <a:ea typeface="Times New Roman" panose="02020603050405020304" pitchFamily="18" charset="0"/>
              </a:rPr>
              <a:t> and </a:t>
            </a:r>
            <a:r>
              <a:rPr lang="ro-RO" sz="900" dirty="0">
                <a:solidFill>
                  <a:srgbClr val="0E3B9C"/>
                </a:solidFill>
                <a:effectLst/>
                <a:latin typeface="Garamond" panose="02020404030301010803" pitchFamily="18" charset="0"/>
                <a:ea typeface="Times New Roman" panose="02020603050405020304" pitchFamily="18" charset="0"/>
              </a:rPr>
              <a:t>inclusive</a:t>
            </a:r>
            <a:r>
              <a:rPr lang="ro-RO" sz="900" dirty="0">
                <a:effectLst/>
                <a:latin typeface="Garamond" panose="02020404030301010803" pitchFamily="18" charset="0"/>
                <a:ea typeface="Times New Roman" panose="02020603050405020304" pitchFamily="18" charset="0"/>
              </a:rPr>
              <a:t> Europe/Lucrând împreună pentru o europă </a:t>
            </a:r>
            <a:r>
              <a:rPr lang="ro-RO" sz="900" dirty="0">
                <a:solidFill>
                  <a:srgbClr val="00B050"/>
                </a:solidFill>
                <a:effectLst/>
                <a:latin typeface="Garamond" panose="02020404030301010803" pitchFamily="18" charset="0"/>
                <a:ea typeface="Times New Roman" panose="02020603050405020304" pitchFamily="18" charset="0"/>
              </a:rPr>
              <a:t>verde,</a:t>
            </a:r>
            <a:r>
              <a:rPr lang="ro-RO" sz="900" dirty="0">
                <a:effectLst/>
                <a:latin typeface="Garamond" panose="02020404030301010803" pitchFamily="18" charset="0"/>
                <a:ea typeface="Times New Roman" panose="02020603050405020304" pitchFamily="18" charset="0"/>
              </a:rPr>
              <a:t> </a:t>
            </a:r>
            <a:r>
              <a:rPr lang="ro-RO" sz="900" dirty="0">
                <a:solidFill>
                  <a:srgbClr val="FF0016"/>
                </a:solidFill>
                <a:effectLst/>
                <a:latin typeface="Garamond" panose="02020404030301010803" pitchFamily="18" charset="0"/>
                <a:ea typeface="Times New Roman" panose="02020603050405020304" pitchFamily="18" charset="0"/>
              </a:rPr>
              <a:t>competitivă</a:t>
            </a:r>
            <a:r>
              <a:rPr lang="ro-RO" sz="900" dirty="0">
                <a:effectLst/>
                <a:latin typeface="Garamond" panose="02020404030301010803" pitchFamily="18" charset="0"/>
                <a:ea typeface="Times New Roman" panose="02020603050405020304" pitchFamily="18" charset="0"/>
              </a:rPr>
              <a:t> și </a:t>
            </a:r>
            <a:r>
              <a:rPr lang="ro-RO" sz="900" dirty="0">
                <a:solidFill>
                  <a:srgbClr val="0E3B9C"/>
                </a:solidFill>
                <a:effectLst/>
                <a:latin typeface="Garamond" panose="02020404030301010803" pitchFamily="18" charset="0"/>
                <a:ea typeface="Times New Roman" panose="02020603050405020304" pitchFamily="18" charset="0"/>
              </a:rPr>
              <a:t>incluzivă</a:t>
            </a:r>
            <a:endParaRPr lang="en-US" sz="900" dirty="0">
              <a:solidFill>
                <a:srgbClr val="0E3B9C"/>
              </a:solidFill>
              <a:effectLst/>
              <a:latin typeface="Garamond" panose="02020404030301010803" pitchFamily="18" charset="0"/>
              <a:ea typeface="Times New Roman" panose="02020603050405020304" pitchFamily="18" charset="0"/>
            </a:endParaRPr>
          </a:p>
          <a:p>
            <a:pPr algn="ctr"/>
            <a:r>
              <a:rPr lang="en-US" sz="900" dirty="0">
                <a:solidFill>
                  <a:srgbClr val="0E3B9C"/>
                </a:solidFill>
                <a:latin typeface="Garamond" panose="02020404030301010803" pitchFamily="18" charset="0"/>
                <a:ea typeface="Times New Roman" panose="02020603050405020304" pitchFamily="18" charset="0"/>
                <a:hlinkClick r:id="rId10"/>
              </a:rPr>
              <a:t>www.eeagrants.ro</a:t>
            </a:r>
            <a:r>
              <a:rPr lang="en-US" sz="900" dirty="0">
                <a:solidFill>
                  <a:srgbClr val="0E3B9C"/>
                </a:solidFill>
                <a:latin typeface="Garamond" panose="02020404030301010803" pitchFamily="18" charset="0"/>
                <a:ea typeface="Times New Roman" panose="02020603050405020304" pitchFamily="18" charset="0"/>
              </a:rPr>
              <a:t>             www.frds.ro</a:t>
            </a:r>
            <a:endParaRPr lang="ro-RO" sz="900" dirty="0">
              <a:solidFill>
                <a:srgbClr val="0E3B9C"/>
              </a:solidFill>
              <a:effectLst/>
              <a:latin typeface="Garamond" panose="02020404030301010803" pitchFamily="18" charset="0"/>
              <a:ea typeface="Times New Roman" panose="02020603050405020304" pitchFamily="18" charset="0"/>
            </a:endParaRPr>
          </a:p>
        </p:txBody>
      </p:sp>
    </p:spTree>
    <p:extLst>
      <p:ext uri="{BB962C8B-B14F-4D97-AF65-F5344CB8AC3E}">
        <p14:creationId xmlns:p14="http://schemas.microsoft.com/office/powerpoint/2010/main" val="4127971368"/>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Classic Company All Hands_Win32_MS v3" id="{1F352A5D-0EBE-49A2-9FF7-DEF81AB6F3C6}" vid="{D35781EA-2188-4D84-8966-791644CE13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E879E6-8FFE-4154-8F2A-F7518B89B376}">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A941CA7C-A0BF-44EF-B2E5-7539C3B9B0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E0A2CB4-6869-426F-8BC4-A32C90CBE2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Classic company all hands presentation</Template>
  <TotalTime>2897</TotalTime>
  <Words>2338</Words>
  <Application>Microsoft Office PowerPoint</Application>
  <PresentationFormat>Widescreen</PresentationFormat>
  <Paragraphs>250</Paragraphs>
  <Slides>21</Slides>
  <Notes>13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8" baseType="lpstr">
      <vt:lpstr>Calibri</vt:lpstr>
      <vt:lpstr>Cambria</vt:lpstr>
      <vt:lpstr>Garamond</vt:lpstr>
      <vt:lpstr>Source Sans Pro SemiBold</vt:lpstr>
      <vt:lpstr>Wingdings</vt:lpstr>
      <vt:lpstr>RetrospectVTI</vt:lpstr>
      <vt:lpstr>Acrobat Document</vt:lpstr>
      <vt:lpstr>       ASIGUR Bacău și Vrancea” (Aria-de-Servicii-Integrate-Guvernate-local-cu-Respect Bacău și Vrancea), cod proiect PN4056     PROMOTOR PROIECT   Direcția Generală de Asistență Socială și Protecția Copilului Bacău</vt:lpstr>
      <vt:lpstr>Povestea ASIGUR</vt:lpstr>
      <vt:lpstr>Grup țintă  și beneficiari  ai proiectului </vt:lpstr>
      <vt:lpstr>STRATEGIA DE IMPLEMENTARE (ÎN CENTRELE COMUNITARE)</vt:lpstr>
      <vt:lpstr>STRATEGIA DE IMPLEMENTARE (ÎN CENTRELE COMUNITARE)          </vt:lpstr>
      <vt:lpstr>...Fiecare centru comunitar a fost amenajat, pentru a fi funcțional și prietenos, cu:</vt:lpstr>
      <vt:lpstr>DISTRIBUȚIA GRUPULUI ȚINTĂ  CENTRE COMUNITARE</vt:lpstr>
      <vt:lpstr>                     A4 - SERVICII DE BAZĂ FURNIZATE (ATELIERE TEMATICE, GRUPURI DE SPRIJIN, VIZITE LA DOMICILIU)            BACĂU  Obiectiv: Creșterea accesului la servicii de asistență socială</vt:lpstr>
      <vt:lpstr>  A4- SERVICII DE BAZĂ FURNIZATE (ATELIERE TEMATICE, GRUPURI DE SPRIJIN, VIZITE LA DOMICILIU)              BACĂU  Obiectiv: Creșterea accesului la servicii de asistență socială </vt:lpstr>
      <vt:lpstr>A4 - SERVICII DE BAZĂ FURNIZATE (ATELIERE TEMATICE, GRUPURI DE SPRIJIN, VIZITE LA DOMICILIU)              VRANCEA  Obiectiv: Creșterea accesului la servicii de asistență socială </vt:lpstr>
      <vt:lpstr>SERVICII SPECIALIZATE  FURNIZATE BACĂU</vt:lpstr>
      <vt:lpstr>SERVICII SPECIALIZATE  FURNIZATE VRANCEA</vt:lpstr>
      <vt:lpstr>A3 - EDUCAȚIE PARENTALĂ</vt:lpstr>
      <vt:lpstr>A5 - SERVICII MEDICALE MOBILE, TELEMEDICINĂ   INDICATOR DE PROGRAM: 1250 persoane   INDICATOR ATINS: 1250 persoane    </vt:lpstr>
      <vt:lpstr>Am SPRIJINIT MATERIAL  copiii, tinerii și membrii familiilor acestora, pentru că:</vt:lpstr>
      <vt:lpstr> ...Și am reușit crearea unui,  A7- MODEL DE INTERVENȚIE ȘI BUNE PRACTICI ÎN LUCRU CU PERSOANELE VULNERABILE</vt:lpstr>
      <vt:lpstr>A8 - SERVICII DE SPRIJIN PENTRU PROFESIONIȘTI ȘI VOLUNTARI  Obiective:    formare profesioniști organizare întâlniri trimestriale elaborare instrument ASIGUR- </vt:lpstr>
      <vt:lpstr>...Am analizat, împreună cu partenerii și colaboratorii,                          IMPACTUL SERVICIILOR ASUPRA BENEFICIARILOR</vt:lpstr>
      <vt:lpstr>ECHIPA ASIGUR  113 profesioniști  COLABORATORI EXTERNI  20 profesioniști</vt:lpstr>
      <vt:lpstr>SUSTENABILITATE ASIGUR           Centrele comunitare vor rămâne deschise pentru continuarea furnizării de servicii de bază și specializate, către persoanele vulnerabile din comunitățile implicate în proiect DURATA: 5 ANI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ASIGUR Bacău și Vrancea” (Aria-de-Servicii-Integrate-Guvernate-local-cu-Respect Bacău și Vrancea), cod proiect PN4056</dc:title>
  <dc:creator>user</dc:creator>
  <cp:lastModifiedBy>Asigur I</cp:lastModifiedBy>
  <cp:revision>152</cp:revision>
  <dcterms:created xsi:type="dcterms:W3CDTF">2024-03-21T11:01:02Z</dcterms:created>
  <dcterms:modified xsi:type="dcterms:W3CDTF">2025-05-29T08:32:51Z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